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4"/>
  </p:sldMasterIdLst>
  <p:notesMasterIdLst>
    <p:notesMasterId r:id="rId15"/>
  </p:notesMasterIdLst>
  <p:sldIdLst>
    <p:sldId id="260" r:id="rId5"/>
    <p:sldId id="263" r:id="rId6"/>
    <p:sldId id="261" r:id="rId7"/>
    <p:sldId id="262" r:id="rId8"/>
    <p:sldId id="264" r:id="rId9"/>
    <p:sldId id="266" r:id="rId10"/>
    <p:sldId id="267" r:id="rId11"/>
    <p:sldId id="268" r:id="rId12"/>
    <p:sldId id="269" r:id="rId13"/>
    <p:sldId id="276" r:id="rId14"/>
  </p:sldIdLst>
  <p:sldSz cx="12192000" cy="6858000"/>
  <p:notesSz cx="7010400" cy="92964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8D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2424" autoAdjust="0"/>
    <p:restoredTop sz="94660"/>
  </p:normalViewPr>
  <p:slideViewPr>
    <p:cSldViewPr snapToGrid="0">
      <p:cViewPr varScale="1">
        <p:scale>
          <a:sx n="111" d="100"/>
          <a:sy n="111" d="100"/>
        </p:scale>
        <p:origin x="10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972561" y="0"/>
            <a:ext cx="3037840" cy="466435"/>
          </a:xfrm>
          <a:prstGeom prst="rect">
            <a:avLst/>
          </a:prstGeom>
        </p:spPr>
        <p:txBody>
          <a:bodyPr vert="horz" lIns="91440" tIns="45720" rIns="91440" bIns="45720" rtlCol="1"/>
          <a:lstStyle>
            <a:lvl1pPr algn="l">
              <a:defRPr sz="1200"/>
            </a:lvl1pPr>
          </a:lstStyle>
          <a:p>
            <a:endParaRPr lang="LID4096"/>
          </a:p>
        </p:txBody>
      </p:sp>
      <p:sp>
        <p:nvSpPr>
          <p:cNvPr id="3" name="מציין מיקום של תאריך 2"/>
          <p:cNvSpPr>
            <a:spLocks noGrp="1"/>
          </p:cNvSpPr>
          <p:nvPr>
            <p:ph type="dt" idx="1"/>
          </p:nvPr>
        </p:nvSpPr>
        <p:spPr>
          <a:xfrm>
            <a:off x="1624" y="0"/>
            <a:ext cx="3037840" cy="466435"/>
          </a:xfrm>
          <a:prstGeom prst="rect">
            <a:avLst/>
          </a:prstGeom>
        </p:spPr>
        <p:txBody>
          <a:bodyPr vert="horz" lIns="91440" tIns="45720" rIns="91440" bIns="45720" rtlCol="1"/>
          <a:lstStyle>
            <a:lvl1pPr algn="r">
              <a:defRPr sz="1200"/>
            </a:lvl1pPr>
          </a:lstStyle>
          <a:p>
            <a:fld id="{29495275-E9AE-432B-8BBA-F3655487CF50}" type="datetimeFigureOut">
              <a:rPr lang="LID4096" smtClean="0"/>
              <a:t>05/24/2026</a:t>
            </a:fld>
            <a:endParaRPr lang="LID4096"/>
          </a:p>
        </p:txBody>
      </p:sp>
      <p:sp>
        <p:nvSpPr>
          <p:cNvPr id="4" name="מציין מיקום של תמונת שקופית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1" anchor="ctr"/>
          <a:lstStyle/>
          <a:p>
            <a:endParaRPr lang="LID4096"/>
          </a:p>
        </p:txBody>
      </p:sp>
      <p:sp>
        <p:nvSpPr>
          <p:cNvPr id="5" name="מציין מיקום של הערות 4"/>
          <p:cNvSpPr>
            <a:spLocks noGrp="1"/>
          </p:cNvSpPr>
          <p:nvPr>
            <p:ph type="body" sz="quarter" idx="3"/>
          </p:nvPr>
        </p:nvSpPr>
        <p:spPr>
          <a:xfrm>
            <a:off x="701041" y="4473892"/>
            <a:ext cx="5608320" cy="3660458"/>
          </a:xfrm>
          <a:prstGeom prst="rect">
            <a:avLst/>
          </a:prstGeom>
        </p:spPr>
        <p:txBody>
          <a:bodyPr vert="horz" lIns="91440" tIns="45720" rIns="91440" bIns="45720" rtlCol="1"/>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LID4096"/>
          </a:p>
        </p:txBody>
      </p:sp>
      <p:sp>
        <p:nvSpPr>
          <p:cNvPr id="6" name="מציין מיקום של כותרת תחתונה 5"/>
          <p:cNvSpPr>
            <a:spLocks noGrp="1"/>
          </p:cNvSpPr>
          <p:nvPr>
            <p:ph type="ftr" sz="quarter" idx="4"/>
          </p:nvPr>
        </p:nvSpPr>
        <p:spPr>
          <a:xfrm>
            <a:off x="3972561" y="8829968"/>
            <a:ext cx="3037840" cy="466434"/>
          </a:xfrm>
          <a:prstGeom prst="rect">
            <a:avLst/>
          </a:prstGeom>
        </p:spPr>
        <p:txBody>
          <a:bodyPr vert="horz" lIns="91440" tIns="45720" rIns="91440" bIns="45720" rtlCol="1" anchor="b"/>
          <a:lstStyle>
            <a:lvl1pPr algn="l">
              <a:defRPr sz="1200"/>
            </a:lvl1pPr>
          </a:lstStyle>
          <a:p>
            <a:endParaRPr lang="LID4096"/>
          </a:p>
        </p:txBody>
      </p:sp>
      <p:sp>
        <p:nvSpPr>
          <p:cNvPr id="7" name="מציין מיקום של מספר שקופית 6"/>
          <p:cNvSpPr>
            <a:spLocks noGrp="1"/>
          </p:cNvSpPr>
          <p:nvPr>
            <p:ph type="sldNum" sz="quarter" idx="5"/>
          </p:nvPr>
        </p:nvSpPr>
        <p:spPr>
          <a:xfrm>
            <a:off x="1624" y="8829968"/>
            <a:ext cx="3037840" cy="466434"/>
          </a:xfrm>
          <a:prstGeom prst="rect">
            <a:avLst/>
          </a:prstGeom>
        </p:spPr>
        <p:txBody>
          <a:bodyPr vert="horz" lIns="91440" tIns="45720" rIns="91440" bIns="45720" rtlCol="1" anchor="b"/>
          <a:lstStyle>
            <a:lvl1pPr algn="r">
              <a:defRPr sz="1200"/>
            </a:lvl1pPr>
          </a:lstStyle>
          <a:p>
            <a:fld id="{F10CAC33-1576-4452-955F-D46957B5F16E}" type="slidenum">
              <a:rPr lang="LID4096" smtClean="0"/>
              <a:t>‹#›</a:t>
            </a:fld>
            <a:endParaRPr lang="LID4096"/>
          </a:p>
        </p:txBody>
      </p:sp>
    </p:spTree>
    <p:extLst>
      <p:ext uri="{BB962C8B-B14F-4D97-AF65-F5344CB8AC3E}">
        <p14:creationId xmlns:p14="http://schemas.microsoft.com/office/powerpoint/2010/main" val="332891912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E1DFE34-0CFB-85BD-B79D-03B5CC500A28}"/>
              </a:ext>
            </a:extLst>
          </p:cNvPr>
          <p:cNvSpPr>
            <a:spLocks noGrp="1"/>
          </p:cNvSpPr>
          <p:nvPr>
            <p:ph type="ctrTitle"/>
          </p:nvPr>
        </p:nvSpPr>
        <p:spPr>
          <a:xfrm>
            <a:off x="1524000" y="1122363"/>
            <a:ext cx="9144000" cy="2387600"/>
          </a:xfrm>
        </p:spPr>
        <p:txBody>
          <a:bodyPr anchor="b"/>
          <a:lstStyle>
            <a:lvl1pPr algn="ctr">
              <a:defRPr sz="6000"/>
            </a:lvl1pPr>
          </a:lstStyle>
          <a:p>
            <a:r>
              <a:rPr lang="he-IL"/>
              <a:t>לחץ כדי לערוך סגנון כותרת של תבנית בסיס</a:t>
            </a:r>
          </a:p>
        </p:txBody>
      </p:sp>
      <p:sp>
        <p:nvSpPr>
          <p:cNvPr id="3" name="כותרת משנה 2">
            <a:extLst>
              <a:ext uri="{FF2B5EF4-FFF2-40B4-BE49-F238E27FC236}">
                <a16:creationId xmlns:a16="http://schemas.microsoft.com/office/drawing/2014/main" id="{B5A94B71-2C55-8F14-EA6D-6F4160DC4E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p>
        </p:txBody>
      </p:sp>
      <p:sp>
        <p:nvSpPr>
          <p:cNvPr id="4" name="מציין מיקום של תאריך 3">
            <a:extLst>
              <a:ext uri="{FF2B5EF4-FFF2-40B4-BE49-F238E27FC236}">
                <a16:creationId xmlns:a16="http://schemas.microsoft.com/office/drawing/2014/main" id="{B2162F4A-DDA4-CF4E-6802-09107780AAD4}"/>
              </a:ext>
            </a:extLst>
          </p:cNvPr>
          <p:cNvSpPr>
            <a:spLocks noGrp="1"/>
          </p:cNvSpPr>
          <p:nvPr>
            <p:ph type="dt" sz="half" idx="10"/>
          </p:nvPr>
        </p:nvSpPr>
        <p:spPr/>
        <p:txBody>
          <a:bodyPr/>
          <a:lstStyle/>
          <a:p>
            <a:fld id="{1247E0B4-037A-4C6C-8BB8-5F5A7679544E}" type="datetimeFigureOut">
              <a:rPr lang="he-IL" smtClean="0"/>
              <a:t>ח'/סיון/תשפ"ו</a:t>
            </a:fld>
            <a:endParaRPr lang="he-IL"/>
          </a:p>
        </p:txBody>
      </p:sp>
      <p:sp>
        <p:nvSpPr>
          <p:cNvPr id="5" name="מציין מיקום של כותרת תחתונה 4">
            <a:extLst>
              <a:ext uri="{FF2B5EF4-FFF2-40B4-BE49-F238E27FC236}">
                <a16:creationId xmlns:a16="http://schemas.microsoft.com/office/drawing/2014/main" id="{B0AA588E-A139-3EEE-DFBC-CB646DB32590}"/>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55E42991-EB0A-B07C-876B-FE2637645A3C}"/>
              </a:ext>
            </a:extLst>
          </p:cNvPr>
          <p:cNvSpPr>
            <a:spLocks noGrp="1"/>
          </p:cNvSpPr>
          <p:nvPr>
            <p:ph type="sldNum" sz="quarter" idx="12"/>
          </p:nvPr>
        </p:nvSpPr>
        <p:spPr/>
        <p:txBody>
          <a:bodyPr/>
          <a:lstStyle/>
          <a:p>
            <a:fld id="{437BBC92-C637-46DF-BE9E-29EA20A0C258}" type="slidenum">
              <a:rPr lang="he-IL" smtClean="0"/>
              <a:t>‹#›</a:t>
            </a:fld>
            <a:endParaRPr lang="he-IL"/>
          </a:p>
        </p:txBody>
      </p:sp>
    </p:spTree>
    <p:extLst>
      <p:ext uri="{BB962C8B-B14F-4D97-AF65-F5344CB8AC3E}">
        <p14:creationId xmlns:p14="http://schemas.microsoft.com/office/powerpoint/2010/main" val="651955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397AD6A-405B-DCEC-58F8-A273D901E496}"/>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8AA145C2-474C-C1A4-88DA-BF03E9BE4DD1}"/>
              </a:ext>
            </a:extLst>
          </p:cNvPr>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81EF4015-CC34-FDA4-D95A-7AE68166C47E}"/>
              </a:ext>
            </a:extLst>
          </p:cNvPr>
          <p:cNvSpPr>
            <a:spLocks noGrp="1"/>
          </p:cNvSpPr>
          <p:nvPr>
            <p:ph type="dt" sz="half" idx="10"/>
          </p:nvPr>
        </p:nvSpPr>
        <p:spPr/>
        <p:txBody>
          <a:bodyPr/>
          <a:lstStyle/>
          <a:p>
            <a:fld id="{1247E0B4-037A-4C6C-8BB8-5F5A7679544E}" type="datetimeFigureOut">
              <a:rPr lang="he-IL" smtClean="0"/>
              <a:t>ח'/סיון/תשפ"ו</a:t>
            </a:fld>
            <a:endParaRPr lang="he-IL"/>
          </a:p>
        </p:txBody>
      </p:sp>
      <p:sp>
        <p:nvSpPr>
          <p:cNvPr id="5" name="מציין מיקום של כותרת תחתונה 4">
            <a:extLst>
              <a:ext uri="{FF2B5EF4-FFF2-40B4-BE49-F238E27FC236}">
                <a16:creationId xmlns:a16="http://schemas.microsoft.com/office/drawing/2014/main" id="{C70323D3-751D-1250-4F1D-652423D09AF8}"/>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23868C51-DF63-1215-09DC-6AF3831358C0}"/>
              </a:ext>
            </a:extLst>
          </p:cNvPr>
          <p:cNvSpPr>
            <a:spLocks noGrp="1"/>
          </p:cNvSpPr>
          <p:nvPr>
            <p:ph type="sldNum" sz="quarter" idx="12"/>
          </p:nvPr>
        </p:nvSpPr>
        <p:spPr/>
        <p:txBody>
          <a:bodyPr/>
          <a:lstStyle/>
          <a:p>
            <a:fld id="{437BBC92-C637-46DF-BE9E-29EA20A0C258}" type="slidenum">
              <a:rPr lang="he-IL" smtClean="0"/>
              <a:t>‹#›</a:t>
            </a:fld>
            <a:endParaRPr lang="he-IL"/>
          </a:p>
        </p:txBody>
      </p:sp>
    </p:spTree>
    <p:extLst>
      <p:ext uri="{BB962C8B-B14F-4D97-AF65-F5344CB8AC3E}">
        <p14:creationId xmlns:p14="http://schemas.microsoft.com/office/powerpoint/2010/main" val="2446290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a:extLst>
              <a:ext uri="{FF2B5EF4-FFF2-40B4-BE49-F238E27FC236}">
                <a16:creationId xmlns:a16="http://schemas.microsoft.com/office/drawing/2014/main" id="{7BFDB80F-8550-552F-45B0-B268CFED70AC}"/>
              </a:ext>
            </a:extLst>
          </p:cNvPr>
          <p:cNvSpPr>
            <a:spLocks noGrp="1"/>
          </p:cNvSpPr>
          <p:nvPr>
            <p:ph type="title" orient="vert"/>
          </p:nvPr>
        </p:nvSpPr>
        <p:spPr>
          <a:xfrm>
            <a:off x="8724900" y="365125"/>
            <a:ext cx="2628900" cy="5811838"/>
          </a:xfrm>
        </p:spPr>
        <p:txBody>
          <a:bodyPr vert="eaVert"/>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F0DE66A2-3261-4303-CC0F-D450B0BEF53B}"/>
              </a:ext>
            </a:extLst>
          </p:cNvPr>
          <p:cNvSpPr>
            <a:spLocks noGrp="1"/>
          </p:cNvSpPr>
          <p:nvPr>
            <p:ph type="body" orient="vert" idx="1"/>
          </p:nvPr>
        </p:nvSpPr>
        <p:spPr>
          <a:xfrm>
            <a:off x="838200" y="365125"/>
            <a:ext cx="7734300" cy="5811838"/>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E70AE045-84F9-99AA-E8A2-E814F9E1E159}"/>
              </a:ext>
            </a:extLst>
          </p:cNvPr>
          <p:cNvSpPr>
            <a:spLocks noGrp="1"/>
          </p:cNvSpPr>
          <p:nvPr>
            <p:ph type="dt" sz="half" idx="10"/>
          </p:nvPr>
        </p:nvSpPr>
        <p:spPr/>
        <p:txBody>
          <a:bodyPr/>
          <a:lstStyle/>
          <a:p>
            <a:fld id="{1247E0B4-037A-4C6C-8BB8-5F5A7679544E}" type="datetimeFigureOut">
              <a:rPr lang="he-IL" smtClean="0"/>
              <a:t>ח'/סיון/תשפ"ו</a:t>
            </a:fld>
            <a:endParaRPr lang="he-IL"/>
          </a:p>
        </p:txBody>
      </p:sp>
      <p:sp>
        <p:nvSpPr>
          <p:cNvPr id="5" name="מציין מיקום של כותרת תחתונה 4">
            <a:extLst>
              <a:ext uri="{FF2B5EF4-FFF2-40B4-BE49-F238E27FC236}">
                <a16:creationId xmlns:a16="http://schemas.microsoft.com/office/drawing/2014/main" id="{AEBE679C-1385-B4C6-0513-AAE3C764BAD9}"/>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267B63DC-921B-CFE4-9942-624809BD14B3}"/>
              </a:ext>
            </a:extLst>
          </p:cNvPr>
          <p:cNvSpPr>
            <a:spLocks noGrp="1"/>
          </p:cNvSpPr>
          <p:nvPr>
            <p:ph type="sldNum" sz="quarter" idx="12"/>
          </p:nvPr>
        </p:nvSpPr>
        <p:spPr/>
        <p:txBody>
          <a:bodyPr/>
          <a:lstStyle/>
          <a:p>
            <a:fld id="{437BBC92-C637-46DF-BE9E-29EA20A0C258}" type="slidenum">
              <a:rPr lang="he-IL" smtClean="0"/>
              <a:t>‹#›</a:t>
            </a:fld>
            <a:endParaRPr lang="he-IL"/>
          </a:p>
        </p:txBody>
      </p:sp>
    </p:spTree>
    <p:extLst>
      <p:ext uri="{BB962C8B-B14F-4D97-AF65-F5344CB8AC3E}">
        <p14:creationId xmlns:p14="http://schemas.microsoft.com/office/powerpoint/2010/main" val="1590603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57450B8-5483-7C36-6DEF-FA2AE8425E01}"/>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0803E53F-3C61-6686-A60C-C949C8386CE8}"/>
              </a:ext>
            </a:extLst>
          </p:cNvPr>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1F60D760-8E12-39AD-18D5-6334F26FED1F}"/>
              </a:ext>
            </a:extLst>
          </p:cNvPr>
          <p:cNvSpPr>
            <a:spLocks noGrp="1"/>
          </p:cNvSpPr>
          <p:nvPr>
            <p:ph type="dt" sz="half" idx="10"/>
          </p:nvPr>
        </p:nvSpPr>
        <p:spPr/>
        <p:txBody>
          <a:bodyPr/>
          <a:lstStyle/>
          <a:p>
            <a:fld id="{1247E0B4-037A-4C6C-8BB8-5F5A7679544E}" type="datetimeFigureOut">
              <a:rPr lang="he-IL" smtClean="0"/>
              <a:t>ח'/סיון/תשפ"ו</a:t>
            </a:fld>
            <a:endParaRPr lang="he-IL"/>
          </a:p>
        </p:txBody>
      </p:sp>
      <p:sp>
        <p:nvSpPr>
          <p:cNvPr id="5" name="מציין מיקום של כותרת תחתונה 4">
            <a:extLst>
              <a:ext uri="{FF2B5EF4-FFF2-40B4-BE49-F238E27FC236}">
                <a16:creationId xmlns:a16="http://schemas.microsoft.com/office/drawing/2014/main" id="{0E019E50-DEAA-3A4E-BE3B-12C3FAE09588}"/>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FE938DC2-B167-5688-1302-D13E5FF9B593}"/>
              </a:ext>
            </a:extLst>
          </p:cNvPr>
          <p:cNvSpPr>
            <a:spLocks noGrp="1"/>
          </p:cNvSpPr>
          <p:nvPr>
            <p:ph type="sldNum" sz="quarter" idx="12"/>
          </p:nvPr>
        </p:nvSpPr>
        <p:spPr/>
        <p:txBody>
          <a:bodyPr/>
          <a:lstStyle/>
          <a:p>
            <a:fld id="{437BBC92-C637-46DF-BE9E-29EA20A0C258}" type="slidenum">
              <a:rPr lang="he-IL" smtClean="0"/>
              <a:t>‹#›</a:t>
            </a:fld>
            <a:endParaRPr lang="he-IL"/>
          </a:p>
        </p:txBody>
      </p:sp>
    </p:spTree>
    <p:extLst>
      <p:ext uri="{BB962C8B-B14F-4D97-AF65-F5344CB8AC3E}">
        <p14:creationId xmlns:p14="http://schemas.microsoft.com/office/powerpoint/2010/main" val="3968480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4039184-2F2E-6398-83D0-24064B114DFE}"/>
              </a:ext>
            </a:extLst>
          </p:cNvPr>
          <p:cNvSpPr>
            <a:spLocks noGrp="1"/>
          </p:cNvSpPr>
          <p:nvPr>
            <p:ph type="title"/>
          </p:nvPr>
        </p:nvSpPr>
        <p:spPr>
          <a:xfrm>
            <a:off x="831850" y="1709738"/>
            <a:ext cx="10515600" cy="2852737"/>
          </a:xfrm>
        </p:spPr>
        <p:txBody>
          <a:bodyPr anchor="b"/>
          <a:lstStyle>
            <a:lvl1pPr>
              <a:defRPr sz="6000"/>
            </a:lvl1p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0AF84505-AE43-8BF5-2D49-CA022FC1FD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a:extLst>
              <a:ext uri="{FF2B5EF4-FFF2-40B4-BE49-F238E27FC236}">
                <a16:creationId xmlns:a16="http://schemas.microsoft.com/office/drawing/2014/main" id="{3EF21D4C-490D-F781-EEE9-5D584F93DAD0}"/>
              </a:ext>
            </a:extLst>
          </p:cNvPr>
          <p:cNvSpPr>
            <a:spLocks noGrp="1"/>
          </p:cNvSpPr>
          <p:nvPr>
            <p:ph type="dt" sz="half" idx="10"/>
          </p:nvPr>
        </p:nvSpPr>
        <p:spPr/>
        <p:txBody>
          <a:bodyPr/>
          <a:lstStyle/>
          <a:p>
            <a:fld id="{1247E0B4-037A-4C6C-8BB8-5F5A7679544E}" type="datetimeFigureOut">
              <a:rPr lang="he-IL" smtClean="0"/>
              <a:t>ח'/סיון/תשפ"ו</a:t>
            </a:fld>
            <a:endParaRPr lang="he-IL"/>
          </a:p>
        </p:txBody>
      </p:sp>
      <p:sp>
        <p:nvSpPr>
          <p:cNvPr id="5" name="מציין מיקום של כותרת תחתונה 4">
            <a:extLst>
              <a:ext uri="{FF2B5EF4-FFF2-40B4-BE49-F238E27FC236}">
                <a16:creationId xmlns:a16="http://schemas.microsoft.com/office/drawing/2014/main" id="{97593E9F-57F1-B030-6E28-4A61860C7558}"/>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9E35B10E-4A52-7322-5BD9-5DA29EB6FBA8}"/>
              </a:ext>
            </a:extLst>
          </p:cNvPr>
          <p:cNvSpPr>
            <a:spLocks noGrp="1"/>
          </p:cNvSpPr>
          <p:nvPr>
            <p:ph type="sldNum" sz="quarter" idx="12"/>
          </p:nvPr>
        </p:nvSpPr>
        <p:spPr/>
        <p:txBody>
          <a:bodyPr/>
          <a:lstStyle/>
          <a:p>
            <a:fld id="{437BBC92-C637-46DF-BE9E-29EA20A0C258}" type="slidenum">
              <a:rPr lang="he-IL" smtClean="0"/>
              <a:t>‹#›</a:t>
            </a:fld>
            <a:endParaRPr lang="he-IL"/>
          </a:p>
        </p:txBody>
      </p:sp>
    </p:spTree>
    <p:extLst>
      <p:ext uri="{BB962C8B-B14F-4D97-AF65-F5344CB8AC3E}">
        <p14:creationId xmlns:p14="http://schemas.microsoft.com/office/powerpoint/2010/main" val="4085916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AFB561E-CB8D-6B82-CD1E-D3D4838B5D52}"/>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41A8F51F-E733-655A-3A42-C8B815573A4B}"/>
              </a:ext>
            </a:extLst>
          </p:cNvPr>
          <p:cNvSpPr>
            <a:spLocks noGrp="1"/>
          </p:cNvSpPr>
          <p:nvPr>
            <p:ph sz="half" idx="1"/>
          </p:nvPr>
        </p:nvSpPr>
        <p:spPr>
          <a:xfrm>
            <a:off x="838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a:extLst>
              <a:ext uri="{FF2B5EF4-FFF2-40B4-BE49-F238E27FC236}">
                <a16:creationId xmlns:a16="http://schemas.microsoft.com/office/drawing/2014/main" id="{4DF26D9A-9A63-4602-AA5D-027E69C95BCA}"/>
              </a:ext>
            </a:extLst>
          </p:cNvPr>
          <p:cNvSpPr>
            <a:spLocks noGrp="1"/>
          </p:cNvSpPr>
          <p:nvPr>
            <p:ph sz="half" idx="2"/>
          </p:nvPr>
        </p:nvSpPr>
        <p:spPr>
          <a:xfrm>
            <a:off x="6172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a:extLst>
              <a:ext uri="{FF2B5EF4-FFF2-40B4-BE49-F238E27FC236}">
                <a16:creationId xmlns:a16="http://schemas.microsoft.com/office/drawing/2014/main" id="{6FAC029E-B83D-1CE5-65E6-618FC6231DB6}"/>
              </a:ext>
            </a:extLst>
          </p:cNvPr>
          <p:cNvSpPr>
            <a:spLocks noGrp="1"/>
          </p:cNvSpPr>
          <p:nvPr>
            <p:ph type="dt" sz="half" idx="10"/>
          </p:nvPr>
        </p:nvSpPr>
        <p:spPr/>
        <p:txBody>
          <a:bodyPr/>
          <a:lstStyle/>
          <a:p>
            <a:fld id="{1247E0B4-037A-4C6C-8BB8-5F5A7679544E}" type="datetimeFigureOut">
              <a:rPr lang="he-IL" smtClean="0"/>
              <a:t>ח'/סיון/תשפ"ו</a:t>
            </a:fld>
            <a:endParaRPr lang="he-IL"/>
          </a:p>
        </p:txBody>
      </p:sp>
      <p:sp>
        <p:nvSpPr>
          <p:cNvPr id="6" name="מציין מיקום של כותרת תחתונה 5">
            <a:extLst>
              <a:ext uri="{FF2B5EF4-FFF2-40B4-BE49-F238E27FC236}">
                <a16:creationId xmlns:a16="http://schemas.microsoft.com/office/drawing/2014/main" id="{E22F9641-A93D-1154-CBF8-7376B2C0F9B3}"/>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03EFBE13-3245-B2FE-3573-22AFA2AC9FEC}"/>
              </a:ext>
            </a:extLst>
          </p:cNvPr>
          <p:cNvSpPr>
            <a:spLocks noGrp="1"/>
          </p:cNvSpPr>
          <p:nvPr>
            <p:ph type="sldNum" sz="quarter" idx="12"/>
          </p:nvPr>
        </p:nvSpPr>
        <p:spPr/>
        <p:txBody>
          <a:bodyPr/>
          <a:lstStyle/>
          <a:p>
            <a:fld id="{437BBC92-C637-46DF-BE9E-29EA20A0C258}" type="slidenum">
              <a:rPr lang="he-IL" smtClean="0"/>
              <a:t>‹#›</a:t>
            </a:fld>
            <a:endParaRPr lang="he-IL"/>
          </a:p>
        </p:txBody>
      </p:sp>
    </p:spTree>
    <p:extLst>
      <p:ext uri="{BB962C8B-B14F-4D97-AF65-F5344CB8AC3E}">
        <p14:creationId xmlns:p14="http://schemas.microsoft.com/office/powerpoint/2010/main" val="2428833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2306AFC-4AF2-B8D8-D8A1-40A09993A5C5}"/>
              </a:ext>
            </a:extLst>
          </p:cNvPr>
          <p:cNvSpPr>
            <a:spLocks noGrp="1"/>
          </p:cNvSpPr>
          <p:nvPr>
            <p:ph type="title"/>
          </p:nvPr>
        </p:nvSpPr>
        <p:spPr>
          <a:xfrm>
            <a:off x="839788" y="365125"/>
            <a:ext cx="10515600" cy="1325563"/>
          </a:xfrm>
        </p:spPr>
        <p:txBody>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47DD4DC0-5646-3FD6-B352-6865CC98B7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a:extLst>
              <a:ext uri="{FF2B5EF4-FFF2-40B4-BE49-F238E27FC236}">
                <a16:creationId xmlns:a16="http://schemas.microsoft.com/office/drawing/2014/main" id="{1C999ABB-E2CC-70BF-E87D-1AB0B3A56EAE}"/>
              </a:ext>
            </a:extLst>
          </p:cNvPr>
          <p:cNvSpPr>
            <a:spLocks noGrp="1"/>
          </p:cNvSpPr>
          <p:nvPr>
            <p:ph sz="half" idx="2"/>
          </p:nvPr>
        </p:nvSpPr>
        <p:spPr>
          <a:xfrm>
            <a:off x="839788" y="2505075"/>
            <a:ext cx="5157787"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a:extLst>
              <a:ext uri="{FF2B5EF4-FFF2-40B4-BE49-F238E27FC236}">
                <a16:creationId xmlns:a16="http://schemas.microsoft.com/office/drawing/2014/main" id="{7A3FC5AC-F011-1512-C4A5-C4076F84C8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a:extLst>
              <a:ext uri="{FF2B5EF4-FFF2-40B4-BE49-F238E27FC236}">
                <a16:creationId xmlns:a16="http://schemas.microsoft.com/office/drawing/2014/main" id="{0DA55F18-5825-8607-9322-6271C04A0AF0}"/>
              </a:ext>
            </a:extLst>
          </p:cNvPr>
          <p:cNvSpPr>
            <a:spLocks noGrp="1"/>
          </p:cNvSpPr>
          <p:nvPr>
            <p:ph sz="quarter" idx="4"/>
          </p:nvPr>
        </p:nvSpPr>
        <p:spPr>
          <a:xfrm>
            <a:off x="6172200" y="2505075"/>
            <a:ext cx="5183188"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a:extLst>
              <a:ext uri="{FF2B5EF4-FFF2-40B4-BE49-F238E27FC236}">
                <a16:creationId xmlns:a16="http://schemas.microsoft.com/office/drawing/2014/main" id="{9C6826A3-3343-59D1-E146-8412EF70E988}"/>
              </a:ext>
            </a:extLst>
          </p:cNvPr>
          <p:cNvSpPr>
            <a:spLocks noGrp="1"/>
          </p:cNvSpPr>
          <p:nvPr>
            <p:ph type="dt" sz="half" idx="10"/>
          </p:nvPr>
        </p:nvSpPr>
        <p:spPr/>
        <p:txBody>
          <a:bodyPr/>
          <a:lstStyle/>
          <a:p>
            <a:fld id="{1247E0B4-037A-4C6C-8BB8-5F5A7679544E}" type="datetimeFigureOut">
              <a:rPr lang="he-IL" smtClean="0"/>
              <a:t>ח'/סיון/תשפ"ו</a:t>
            </a:fld>
            <a:endParaRPr lang="he-IL"/>
          </a:p>
        </p:txBody>
      </p:sp>
      <p:sp>
        <p:nvSpPr>
          <p:cNvPr id="8" name="מציין מיקום של כותרת תחתונה 7">
            <a:extLst>
              <a:ext uri="{FF2B5EF4-FFF2-40B4-BE49-F238E27FC236}">
                <a16:creationId xmlns:a16="http://schemas.microsoft.com/office/drawing/2014/main" id="{90645C34-2BB8-14DE-1F99-C2867D34247A}"/>
              </a:ext>
            </a:extLst>
          </p:cNvPr>
          <p:cNvSpPr>
            <a:spLocks noGrp="1"/>
          </p:cNvSpPr>
          <p:nvPr>
            <p:ph type="ftr" sz="quarter" idx="11"/>
          </p:nvPr>
        </p:nvSpPr>
        <p:spPr/>
        <p:txBody>
          <a:bodyPr/>
          <a:lstStyle/>
          <a:p>
            <a:endParaRPr lang="he-IL"/>
          </a:p>
        </p:txBody>
      </p:sp>
      <p:sp>
        <p:nvSpPr>
          <p:cNvPr id="9" name="מציין מיקום של מספר שקופית 8">
            <a:extLst>
              <a:ext uri="{FF2B5EF4-FFF2-40B4-BE49-F238E27FC236}">
                <a16:creationId xmlns:a16="http://schemas.microsoft.com/office/drawing/2014/main" id="{2E461ECA-4C20-BDDD-F90F-5C81115641AC}"/>
              </a:ext>
            </a:extLst>
          </p:cNvPr>
          <p:cNvSpPr>
            <a:spLocks noGrp="1"/>
          </p:cNvSpPr>
          <p:nvPr>
            <p:ph type="sldNum" sz="quarter" idx="12"/>
          </p:nvPr>
        </p:nvSpPr>
        <p:spPr/>
        <p:txBody>
          <a:bodyPr/>
          <a:lstStyle/>
          <a:p>
            <a:fld id="{437BBC92-C637-46DF-BE9E-29EA20A0C258}" type="slidenum">
              <a:rPr lang="he-IL" smtClean="0"/>
              <a:t>‹#›</a:t>
            </a:fld>
            <a:endParaRPr lang="he-IL"/>
          </a:p>
        </p:txBody>
      </p:sp>
    </p:spTree>
    <p:extLst>
      <p:ext uri="{BB962C8B-B14F-4D97-AF65-F5344CB8AC3E}">
        <p14:creationId xmlns:p14="http://schemas.microsoft.com/office/powerpoint/2010/main" val="2554942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062726D4-E1E5-FA9A-7BDA-3D6609D4CDDF}"/>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a:extLst>
              <a:ext uri="{FF2B5EF4-FFF2-40B4-BE49-F238E27FC236}">
                <a16:creationId xmlns:a16="http://schemas.microsoft.com/office/drawing/2014/main" id="{DC4E8977-50AC-DA2C-695B-B198167C8815}"/>
              </a:ext>
            </a:extLst>
          </p:cNvPr>
          <p:cNvSpPr>
            <a:spLocks noGrp="1"/>
          </p:cNvSpPr>
          <p:nvPr>
            <p:ph type="dt" sz="half" idx="10"/>
          </p:nvPr>
        </p:nvSpPr>
        <p:spPr/>
        <p:txBody>
          <a:bodyPr/>
          <a:lstStyle/>
          <a:p>
            <a:fld id="{1247E0B4-037A-4C6C-8BB8-5F5A7679544E}" type="datetimeFigureOut">
              <a:rPr lang="he-IL" smtClean="0"/>
              <a:t>ח'/סיון/תשפ"ו</a:t>
            </a:fld>
            <a:endParaRPr lang="he-IL"/>
          </a:p>
        </p:txBody>
      </p:sp>
      <p:sp>
        <p:nvSpPr>
          <p:cNvPr id="4" name="מציין מיקום של כותרת תחתונה 3">
            <a:extLst>
              <a:ext uri="{FF2B5EF4-FFF2-40B4-BE49-F238E27FC236}">
                <a16:creationId xmlns:a16="http://schemas.microsoft.com/office/drawing/2014/main" id="{1401FBD6-58F0-F628-3A2D-5D1BA8C197F8}"/>
              </a:ext>
            </a:extLst>
          </p:cNvPr>
          <p:cNvSpPr>
            <a:spLocks noGrp="1"/>
          </p:cNvSpPr>
          <p:nvPr>
            <p:ph type="ftr" sz="quarter" idx="11"/>
          </p:nvPr>
        </p:nvSpPr>
        <p:spPr/>
        <p:txBody>
          <a:bodyPr/>
          <a:lstStyle/>
          <a:p>
            <a:endParaRPr lang="he-IL"/>
          </a:p>
        </p:txBody>
      </p:sp>
      <p:sp>
        <p:nvSpPr>
          <p:cNvPr id="5" name="מציין מיקום של מספר שקופית 4">
            <a:extLst>
              <a:ext uri="{FF2B5EF4-FFF2-40B4-BE49-F238E27FC236}">
                <a16:creationId xmlns:a16="http://schemas.microsoft.com/office/drawing/2014/main" id="{B7D36192-198E-A998-5997-B7F38906C01B}"/>
              </a:ext>
            </a:extLst>
          </p:cNvPr>
          <p:cNvSpPr>
            <a:spLocks noGrp="1"/>
          </p:cNvSpPr>
          <p:nvPr>
            <p:ph type="sldNum" sz="quarter" idx="12"/>
          </p:nvPr>
        </p:nvSpPr>
        <p:spPr/>
        <p:txBody>
          <a:bodyPr/>
          <a:lstStyle/>
          <a:p>
            <a:fld id="{437BBC92-C637-46DF-BE9E-29EA20A0C258}" type="slidenum">
              <a:rPr lang="he-IL" smtClean="0"/>
              <a:t>‹#›</a:t>
            </a:fld>
            <a:endParaRPr lang="he-IL"/>
          </a:p>
        </p:txBody>
      </p:sp>
    </p:spTree>
    <p:extLst>
      <p:ext uri="{BB962C8B-B14F-4D97-AF65-F5344CB8AC3E}">
        <p14:creationId xmlns:p14="http://schemas.microsoft.com/office/powerpoint/2010/main" val="430647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a:extLst>
              <a:ext uri="{FF2B5EF4-FFF2-40B4-BE49-F238E27FC236}">
                <a16:creationId xmlns:a16="http://schemas.microsoft.com/office/drawing/2014/main" id="{6C6EACAE-B36A-B801-82F8-6354AEE34DF9}"/>
              </a:ext>
            </a:extLst>
          </p:cNvPr>
          <p:cNvSpPr>
            <a:spLocks noGrp="1"/>
          </p:cNvSpPr>
          <p:nvPr>
            <p:ph type="dt" sz="half" idx="10"/>
          </p:nvPr>
        </p:nvSpPr>
        <p:spPr/>
        <p:txBody>
          <a:bodyPr/>
          <a:lstStyle/>
          <a:p>
            <a:fld id="{1247E0B4-037A-4C6C-8BB8-5F5A7679544E}" type="datetimeFigureOut">
              <a:rPr lang="he-IL" smtClean="0"/>
              <a:t>ח'/סיון/תשפ"ו</a:t>
            </a:fld>
            <a:endParaRPr lang="he-IL"/>
          </a:p>
        </p:txBody>
      </p:sp>
      <p:sp>
        <p:nvSpPr>
          <p:cNvPr id="3" name="מציין מיקום של כותרת תחתונה 2">
            <a:extLst>
              <a:ext uri="{FF2B5EF4-FFF2-40B4-BE49-F238E27FC236}">
                <a16:creationId xmlns:a16="http://schemas.microsoft.com/office/drawing/2014/main" id="{A34FC754-9D46-3053-98BE-4200B9F5E6C1}"/>
              </a:ext>
            </a:extLst>
          </p:cNvPr>
          <p:cNvSpPr>
            <a:spLocks noGrp="1"/>
          </p:cNvSpPr>
          <p:nvPr>
            <p:ph type="ftr" sz="quarter" idx="11"/>
          </p:nvPr>
        </p:nvSpPr>
        <p:spPr/>
        <p:txBody>
          <a:bodyPr/>
          <a:lstStyle/>
          <a:p>
            <a:endParaRPr lang="he-IL"/>
          </a:p>
        </p:txBody>
      </p:sp>
      <p:sp>
        <p:nvSpPr>
          <p:cNvPr id="4" name="מציין מיקום של מספר שקופית 3">
            <a:extLst>
              <a:ext uri="{FF2B5EF4-FFF2-40B4-BE49-F238E27FC236}">
                <a16:creationId xmlns:a16="http://schemas.microsoft.com/office/drawing/2014/main" id="{C5B9EB47-2339-5AE5-F4CE-7EBABC4098AB}"/>
              </a:ext>
            </a:extLst>
          </p:cNvPr>
          <p:cNvSpPr>
            <a:spLocks noGrp="1"/>
          </p:cNvSpPr>
          <p:nvPr>
            <p:ph type="sldNum" sz="quarter" idx="12"/>
          </p:nvPr>
        </p:nvSpPr>
        <p:spPr/>
        <p:txBody>
          <a:bodyPr/>
          <a:lstStyle/>
          <a:p>
            <a:fld id="{437BBC92-C637-46DF-BE9E-29EA20A0C258}" type="slidenum">
              <a:rPr lang="he-IL" smtClean="0"/>
              <a:t>‹#›</a:t>
            </a:fld>
            <a:endParaRPr lang="he-IL"/>
          </a:p>
        </p:txBody>
      </p:sp>
    </p:spTree>
    <p:extLst>
      <p:ext uri="{BB962C8B-B14F-4D97-AF65-F5344CB8AC3E}">
        <p14:creationId xmlns:p14="http://schemas.microsoft.com/office/powerpoint/2010/main" val="2497024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3C74734-3BE8-CA5C-B2FE-E77879A7DBC6}"/>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2934C0CE-8082-8449-7C4C-0E04F6BB3A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a:extLst>
              <a:ext uri="{FF2B5EF4-FFF2-40B4-BE49-F238E27FC236}">
                <a16:creationId xmlns:a16="http://schemas.microsoft.com/office/drawing/2014/main" id="{ABD9A26F-07D1-50FE-F0A5-869526CA8D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80CE6472-ECE3-64B8-7673-116F4FBBF4CB}"/>
              </a:ext>
            </a:extLst>
          </p:cNvPr>
          <p:cNvSpPr>
            <a:spLocks noGrp="1"/>
          </p:cNvSpPr>
          <p:nvPr>
            <p:ph type="dt" sz="half" idx="10"/>
          </p:nvPr>
        </p:nvSpPr>
        <p:spPr/>
        <p:txBody>
          <a:bodyPr/>
          <a:lstStyle/>
          <a:p>
            <a:fld id="{1247E0B4-037A-4C6C-8BB8-5F5A7679544E}" type="datetimeFigureOut">
              <a:rPr lang="he-IL" smtClean="0"/>
              <a:t>ח'/סיון/תשפ"ו</a:t>
            </a:fld>
            <a:endParaRPr lang="he-IL"/>
          </a:p>
        </p:txBody>
      </p:sp>
      <p:sp>
        <p:nvSpPr>
          <p:cNvPr id="6" name="מציין מיקום של כותרת תחתונה 5">
            <a:extLst>
              <a:ext uri="{FF2B5EF4-FFF2-40B4-BE49-F238E27FC236}">
                <a16:creationId xmlns:a16="http://schemas.microsoft.com/office/drawing/2014/main" id="{7AE30CE7-1C77-1005-3B06-A8671E4886EB}"/>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D586B1E7-A45E-64A3-2D22-D47173CF40E6}"/>
              </a:ext>
            </a:extLst>
          </p:cNvPr>
          <p:cNvSpPr>
            <a:spLocks noGrp="1"/>
          </p:cNvSpPr>
          <p:nvPr>
            <p:ph type="sldNum" sz="quarter" idx="12"/>
          </p:nvPr>
        </p:nvSpPr>
        <p:spPr/>
        <p:txBody>
          <a:bodyPr/>
          <a:lstStyle/>
          <a:p>
            <a:fld id="{437BBC92-C637-46DF-BE9E-29EA20A0C258}" type="slidenum">
              <a:rPr lang="he-IL" smtClean="0"/>
              <a:t>‹#›</a:t>
            </a:fld>
            <a:endParaRPr lang="he-IL"/>
          </a:p>
        </p:txBody>
      </p:sp>
    </p:spTree>
    <p:extLst>
      <p:ext uri="{BB962C8B-B14F-4D97-AF65-F5344CB8AC3E}">
        <p14:creationId xmlns:p14="http://schemas.microsoft.com/office/powerpoint/2010/main" val="2231337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C47224B-1AF4-10C7-277F-A328271AE8D2}"/>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של תמונה 2">
            <a:extLst>
              <a:ext uri="{FF2B5EF4-FFF2-40B4-BE49-F238E27FC236}">
                <a16:creationId xmlns:a16="http://schemas.microsoft.com/office/drawing/2014/main" id="{FD6FEB38-EE0D-EF03-E5DD-EBBB726C58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a:extLst>
              <a:ext uri="{FF2B5EF4-FFF2-40B4-BE49-F238E27FC236}">
                <a16:creationId xmlns:a16="http://schemas.microsoft.com/office/drawing/2014/main" id="{8FA1A50D-A7F4-1C72-1970-80DB71D36B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24B2FDDB-9BB8-6422-76BE-326587BE8042}"/>
              </a:ext>
            </a:extLst>
          </p:cNvPr>
          <p:cNvSpPr>
            <a:spLocks noGrp="1"/>
          </p:cNvSpPr>
          <p:nvPr>
            <p:ph type="dt" sz="half" idx="10"/>
          </p:nvPr>
        </p:nvSpPr>
        <p:spPr/>
        <p:txBody>
          <a:bodyPr/>
          <a:lstStyle/>
          <a:p>
            <a:fld id="{1247E0B4-037A-4C6C-8BB8-5F5A7679544E}" type="datetimeFigureOut">
              <a:rPr lang="he-IL" smtClean="0"/>
              <a:t>ח'/סיון/תשפ"ו</a:t>
            </a:fld>
            <a:endParaRPr lang="he-IL"/>
          </a:p>
        </p:txBody>
      </p:sp>
      <p:sp>
        <p:nvSpPr>
          <p:cNvPr id="6" name="מציין מיקום של כותרת תחתונה 5">
            <a:extLst>
              <a:ext uri="{FF2B5EF4-FFF2-40B4-BE49-F238E27FC236}">
                <a16:creationId xmlns:a16="http://schemas.microsoft.com/office/drawing/2014/main" id="{B4A3A45F-3714-5F34-5215-266A72990AA8}"/>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DBE1B7C8-1AA8-CF57-FDCD-1101AEC5F93A}"/>
              </a:ext>
            </a:extLst>
          </p:cNvPr>
          <p:cNvSpPr>
            <a:spLocks noGrp="1"/>
          </p:cNvSpPr>
          <p:nvPr>
            <p:ph type="sldNum" sz="quarter" idx="12"/>
          </p:nvPr>
        </p:nvSpPr>
        <p:spPr/>
        <p:txBody>
          <a:bodyPr/>
          <a:lstStyle/>
          <a:p>
            <a:fld id="{437BBC92-C637-46DF-BE9E-29EA20A0C258}" type="slidenum">
              <a:rPr lang="he-IL" smtClean="0"/>
              <a:t>‹#›</a:t>
            </a:fld>
            <a:endParaRPr lang="he-IL"/>
          </a:p>
        </p:txBody>
      </p:sp>
    </p:spTree>
    <p:extLst>
      <p:ext uri="{BB962C8B-B14F-4D97-AF65-F5344CB8AC3E}">
        <p14:creationId xmlns:p14="http://schemas.microsoft.com/office/powerpoint/2010/main" val="3208337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a:extLst>
              <a:ext uri="{FF2B5EF4-FFF2-40B4-BE49-F238E27FC236}">
                <a16:creationId xmlns:a16="http://schemas.microsoft.com/office/drawing/2014/main" id="{44610128-2736-F0D7-9D11-0A9FA674B5FC}"/>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685CCD49-B535-1D26-C455-B95058322E63}"/>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E64667BA-8B46-382F-CCF6-C2D1089111D9}"/>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247E0B4-037A-4C6C-8BB8-5F5A7679544E}" type="datetimeFigureOut">
              <a:rPr lang="he-IL" smtClean="0"/>
              <a:t>ח'/סיון/תשפ"ו</a:t>
            </a:fld>
            <a:endParaRPr lang="he-IL"/>
          </a:p>
        </p:txBody>
      </p:sp>
      <p:sp>
        <p:nvSpPr>
          <p:cNvPr id="5" name="מציין מיקום של כותרת תחתונה 4">
            <a:extLst>
              <a:ext uri="{FF2B5EF4-FFF2-40B4-BE49-F238E27FC236}">
                <a16:creationId xmlns:a16="http://schemas.microsoft.com/office/drawing/2014/main" id="{C8DC2D4F-27AC-C55C-0501-7683EC9A5A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a:extLst>
              <a:ext uri="{FF2B5EF4-FFF2-40B4-BE49-F238E27FC236}">
                <a16:creationId xmlns:a16="http://schemas.microsoft.com/office/drawing/2014/main" id="{13E40F17-8315-9AC0-D32D-767394C8EF9E}"/>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37BBC92-C637-46DF-BE9E-29EA20A0C258}" type="slidenum">
              <a:rPr lang="he-IL" smtClean="0"/>
              <a:t>‹#›</a:t>
            </a:fld>
            <a:endParaRPr lang="he-IL"/>
          </a:p>
        </p:txBody>
      </p:sp>
    </p:spTree>
    <p:extLst>
      <p:ext uri="{BB962C8B-B14F-4D97-AF65-F5344CB8AC3E}">
        <p14:creationId xmlns:p14="http://schemas.microsoft.com/office/powerpoint/2010/main" val="5909644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67">
            <a:extLst>
              <a:ext uri="{FF2B5EF4-FFF2-40B4-BE49-F238E27FC236}">
                <a16:creationId xmlns:a16="http://schemas.microsoft.com/office/drawing/2014/main" id="{7F57E392-10D3-0FEF-99CD-486E5172D506}"/>
              </a:ext>
            </a:extLst>
          </p:cNvPr>
          <p:cNvSpPr>
            <a:spLocks noChangeArrowheads="1"/>
          </p:cNvSpPr>
          <p:nvPr/>
        </p:nvSpPr>
        <p:spPr bwMode="auto">
          <a:xfrm>
            <a:off x="2377440" y="2477254"/>
            <a:ext cx="7055317" cy="2677656"/>
          </a:xfrm>
          <a:prstGeom prst="rect">
            <a:avLst/>
          </a:prstGeom>
          <a:noFill/>
          <a:ln>
            <a:noFill/>
          </a:ln>
        </p:spPr>
        <p:style>
          <a:lnRef idx="1">
            <a:schemeClr val="dk1"/>
          </a:lnRef>
          <a:fillRef idx="2">
            <a:schemeClr val="dk1"/>
          </a:fillRef>
          <a:effectRef idx="1">
            <a:schemeClr val="dk1"/>
          </a:effectRef>
          <a:fontRef idx="minor">
            <a:schemeClr val="dk1"/>
          </a:fontRef>
        </p:style>
        <p:txBody>
          <a:bodyPr wrap="square">
            <a:spAutoFit/>
          </a:bodyPr>
          <a:lstStyle/>
          <a:p>
            <a:pPr algn="ctr" fontAlgn="base">
              <a:spcBef>
                <a:spcPct val="0"/>
              </a:spcBef>
              <a:spcAft>
                <a:spcPct val="0"/>
              </a:spcAft>
            </a:pPr>
            <a:r>
              <a:rPr lang="he-IL" altLang="he-IL" sz="3200" b="1" u="sng" dirty="0">
                <a:solidFill>
                  <a:schemeClr val="accent1">
                    <a:lumMod val="75000"/>
                  </a:schemeClr>
                </a:solidFill>
                <a:latin typeface="Calibri" panose="020F0502020204030204" pitchFamily="34" charset="0"/>
              </a:rPr>
              <a:t>פרוטוקול סיור קבלנים – מכרז פומבי מס' 24/2026,</a:t>
            </a:r>
            <a:br>
              <a:rPr lang="en-US" altLang="he-IL" sz="3200" b="1" u="sng" dirty="0">
                <a:solidFill>
                  <a:schemeClr val="accent1">
                    <a:lumMod val="75000"/>
                  </a:schemeClr>
                </a:solidFill>
                <a:latin typeface="Calibri" panose="020F0502020204030204" pitchFamily="34" charset="0"/>
              </a:rPr>
            </a:br>
            <a:r>
              <a:rPr lang="he-IL" sz="3200" b="1" dirty="0">
                <a:solidFill>
                  <a:schemeClr val="accent1">
                    <a:lumMod val="75000"/>
                  </a:schemeClr>
                </a:solidFill>
              </a:rPr>
              <a:t>לביצוע עבודות לבניית אשכול גן ילדים -6 כיתות ברחוב הרימון נתיבות </a:t>
            </a:r>
            <a:endParaRPr lang="en-US" sz="3600" dirty="0">
              <a:solidFill>
                <a:schemeClr val="accent1">
                  <a:lumMod val="75000"/>
                </a:schemeClr>
              </a:solidFill>
            </a:endParaRPr>
          </a:p>
          <a:p>
            <a:pPr algn="ctr" fontAlgn="base">
              <a:spcBef>
                <a:spcPct val="0"/>
              </a:spcBef>
              <a:spcAft>
                <a:spcPct val="0"/>
              </a:spcAft>
            </a:pPr>
            <a:endParaRPr lang="en-US" altLang="he-IL" sz="4000" b="1" u="sng" dirty="0">
              <a:solidFill>
                <a:schemeClr val="accent1">
                  <a:lumMod val="75000"/>
                </a:schemeClr>
              </a:solidFill>
              <a:latin typeface="Calibri" panose="020F0502020204030204" pitchFamily="34" charset="0"/>
            </a:endParaRPr>
          </a:p>
        </p:txBody>
      </p:sp>
      <p:pic>
        <p:nvPicPr>
          <p:cNvPr id="16" name="תמונה 15">
            <a:extLst>
              <a:ext uri="{FF2B5EF4-FFF2-40B4-BE49-F238E27FC236}">
                <a16:creationId xmlns:a16="http://schemas.microsoft.com/office/drawing/2014/main" id="{DB73446E-3DE0-86B1-089E-1DFCDD4A2A67}"/>
              </a:ext>
            </a:extLst>
          </p:cNvPr>
          <p:cNvPicPr>
            <a:picLocks noChangeAspect="1"/>
          </p:cNvPicPr>
          <p:nvPr/>
        </p:nvPicPr>
        <p:blipFill>
          <a:blip r:embed="rId2"/>
          <a:stretch>
            <a:fillRect/>
          </a:stretch>
        </p:blipFill>
        <p:spPr>
          <a:xfrm>
            <a:off x="10626630" y="133251"/>
            <a:ext cx="1352739" cy="1409897"/>
          </a:xfrm>
          <a:prstGeom prst="rect">
            <a:avLst/>
          </a:prstGeom>
        </p:spPr>
      </p:pic>
      <p:pic>
        <p:nvPicPr>
          <p:cNvPr id="1026" name="תמונה 1">
            <a:extLst>
              <a:ext uri="{FF2B5EF4-FFF2-40B4-BE49-F238E27FC236}">
                <a16:creationId xmlns:a16="http://schemas.microsoft.com/office/drawing/2014/main" id="{DFF6C047-61F2-E6D7-164E-A69180D9793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631" y="323984"/>
            <a:ext cx="1792830" cy="956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446671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7CD7EA-F9D4-4752-D7A8-75B4869BF9D0}"/>
            </a:ext>
          </a:extLst>
        </p:cNvPr>
        <p:cNvGrpSpPr/>
        <p:nvPr/>
      </p:nvGrpSpPr>
      <p:grpSpPr>
        <a:xfrm>
          <a:off x="0" y="0"/>
          <a:ext cx="0" cy="0"/>
          <a:chOff x="0" y="0"/>
          <a:chExt cx="0" cy="0"/>
        </a:xfrm>
      </p:grpSpPr>
      <p:pic>
        <p:nvPicPr>
          <p:cNvPr id="6" name="תמונה 5">
            <a:extLst>
              <a:ext uri="{FF2B5EF4-FFF2-40B4-BE49-F238E27FC236}">
                <a16:creationId xmlns:a16="http://schemas.microsoft.com/office/drawing/2014/main" id="{79A248CB-A149-4F1A-1C29-37B0E6B7D0A7}"/>
              </a:ext>
            </a:extLst>
          </p:cNvPr>
          <p:cNvPicPr>
            <a:picLocks noChangeAspect="1"/>
          </p:cNvPicPr>
          <p:nvPr/>
        </p:nvPicPr>
        <p:blipFill>
          <a:blip r:embed="rId2"/>
          <a:stretch>
            <a:fillRect/>
          </a:stretch>
        </p:blipFill>
        <p:spPr>
          <a:xfrm>
            <a:off x="10839261" y="0"/>
            <a:ext cx="1352739" cy="1409897"/>
          </a:xfrm>
          <a:prstGeom prst="rect">
            <a:avLst/>
          </a:prstGeom>
        </p:spPr>
      </p:pic>
      <p:sp>
        <p:nvSpPr>
          <p:cNvPr id="9" name="תיבת טקסט 8">
            <a:extLst>
              <a:ext uri="{FF2B5EF4-FFF2-40B4-BE49-F238E27FC236}">
                <a16:creationId xmlns:a16="http://schemas.microsoft.com/office/drawing/2014/main" id="{D3798D4A-947B-85D8-F3D2-E5ED06B0FA76}"/>
              </a:ext>
            </a:extLst>
          </p:cNvPr>
          <p:cNvSpPr txBox="1"/>
          <p:nvPr/>
        </p:nvSpPr>
        <p:spPr>
          <a:xfrm>
            <a:off x="2032000" y="1504734"/>
            <a:ext cx="8271934" cy="2491964"/>
          </a:xfrm>
          <a:prstGeom prst="rect">
            <a:avLst/>
          </a:prstGeom>
          <a:noFill/>
        </p:spPr>
        <p:txBody>
          <a:bodyPr wrap="square">
            <a:spAutoFit/>
          </a:bodyPr>
          <a:lstStyle/>
          <a:p>
            <a:pPr marR="21590" algn="r" rtl="1">
              <a:lnSpc>
                <a:spcPct val="115000"/>
              </a:lnSpc>
              <a:spcAft>
                <a:spcPts val="1000"/>
              </a:spcAft>
              <a:buNone/>
              <a:tabLst>
                <a:tab pos="342900" algn="l"/>
              </a:tabLst>
            </a:pPr>
            <a:r>
              <a:rPr lang="he-IL" sz="2400" b="1" u="sng" dirty="0">
                <a:solidFill>
                  <a:schemeClr val="accent1">
                    <a:lumMod val="75000"/>
                  </a:schemeClr>
                </a:solidFill>
                <a:effectLst/>
                <a:latin typeface="Calibri" panose="020F0502020204030204" pitchFamily="34" charset="0"/>
                <a:ea typeface="Calibri" panose="020F0502020204030204" pitchFamily="34" charset="0"/>
              </a:rPr>
              <a:t>לסיכום,</a:t>
            </a:r>
            <a:endParaRPr lang="he-IL" sz="2400" dirty="0">
              <a:solidFill>
                <a:schemeClr val="accent1">
                  <a:lumMod val="75000"/>
                </a:schemeClr>
              </a:solidFill>
              <a:effectLst/>
              <a:latin typeface="Calibri" panose="020F0502020204030204" pitchFamily="34" charset="0"/>
              <a:ea typeface="Calibri" panose="020F0502020204030204" pitchFamily="34" charset="0"/>
            </a:endParaRPr>
          </a:p>
          <a:p>
            <a:pPr>
              <a:buNone/>
            </a:pPr>
            <a:r>
              <a:rPr lang="he-IL" sz="2400" dirty="0">
                <a:solidFill>
                  <a:schemeClr val="accent1">
                    <a:lumMod val="75000"/>
                  </a:schemeClr>
                </a:solidFill>
                <a:effectLst/>
                <a:latin typeface="Calibri" panose="020F0502020204030204" pitchFamily="34" charset="0"/>
                <a:ea typeface="Calibri" panose="020F0502020204030204" pitchFamily="34" charset="0"/>
              </a:rPr>
              <a:t>ההנחיות שניתנו במהלך סיור זה באות לתת השלמה ו/או תוספת ו/או הדגשת חלק מהדברים  שנראים חשובים לקידום ולביצוע פרויקט זה ואין בהם כדי לגרוע, להקל או לסתור את חוזה ההתקשרות של הקבלנים מול עיריית נתיבות ו/או הנחיות אחרות המפורטות במפרטים הטכניים, כתבי הכמויות ובתוכניות.</a:t>
            </a:r>
            <a:r>
              <a:rPr lang="he-IL" sz="2400" b="1" dirty="0">
                <a:solidFill>
                  <a:schemeClr val="accent1">
                    <a:lumMod val="75000"/>
                  </a:schemeClr>
                </a:solidFill>
                <a:effectLst/>
                <a:latin typeface="Calibri" panose="020F0502020204030204" pitchFamily="34" charset="0"/>
                <a:ea typeface="Calibri" panose="020F0502020204030204" pitchFamily="34" charset="0"/>
              </a:rPr>
              <a:t> </a:t>
            </a:r>
            <a:endParaRPr lang="LID4096" sz="2400" dirty="0">
              <a:solidFill>
                <a:schemeClr val="accent1">
                  <a:lumMod val="75000"/>
                </a:schemeClr>
              </a:solidFill>
            </a:endParaRPr>
          </a:p>
        </p:txBody>
      </p:sp>
      <p:sp>
        <p:nvSpPr>
          <p:cNvPr id="11" name="Title 1">
            <a:extLst>
              <a:ext uri="{FF2B5EF4-FFF2-40B4-BE49-F238E27FC236}">
                <a16:creationId xmlns:a16="http://schemas.microsoft.com/office/drawing/2014/main" id="{A70E3E28-D335-C18D-5982-EFA7DBE7D6FE}"/>
              </a:ext>
            </a:extLst>
          </p:cNvPr>
          <p:cNvSpPr txBox="1">
            <a:spLocks/>
          </p:cNvSpPr>
          <p:nvPr/>
        </p:nvSpPr>
        <p:spPr>
          <a:xfrm>
            <a:off x="2712430" y="5217681"/>
            <a:ext cx="6911074" cy="1323439"/>
          </a:xfrm>
          <a:prstGeom prst="rect">
            <a:avLst/>
          </a:prstGeom>
          <a:noFill/>
          <a:ln>
            <a:noFill/>
          </a:ln>
        </p:spPr>
        <p:style>
          <a:lnRef idx="1">
            <a:schemeClr val="dk1"/>
          </a:lnRef>
          <a:fillRef idx="2">
            <a:schemeClr val="dk1"/>
          </a:fillRef>
          <a:effectRef idx="1">
            <a:schemeClr val="dk1"/>
          </a:effectRef>
          <a:fontRef idx="minor">
            <a:schemeClr val="dk1"/>
          </a:fontRef>
        </p:style>
        <p:txBody>
          <a:bodyPr wrap="square">
            <a:spAutoFit/>
          </a:bodyPr>
          <a:lstStyle>
            <a:defPPr>
              <a:defRPr lang="he-IL"/>
            </a:defPPr>
            <a:lvl1pPr algn="ctr" fontAlgn="base">
              <a:spcBef>
                <a:spcPct val="0"/>
              </a:spcBef>
              <a:spcAft>
                <a:spcPct val="0"/>
              </a:spcAft>
              <a:defRPr sz="4000" b="1" u="sng">
                <a:solidFill>
                  <a:schemeClr val="accent1">
                    <a:lumMod val="75000"/>
                  </a:schemeClr>
                </a:solidFill>
                <a:latin typeface="Calibri" panose="020F050202020403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he-IL" b="0" u="none" dirty="0"/>
              <a:t>בהצלחה</a:t>
            </a:r>
            <a:br>
              <a:rPr lang="he-IL" b="0" u="none" dirty="0"/>
            </a:br>
            <a:endParaRPr lang="en-IL" b="0" u="none" dirty="0"/>
          </a:p>
        </p:txBody>
      </p:sp>
      <p:pic>
        <p:nvPicPr>
          <p:cNvPr id="2" name="תמונה 1">
            <a:extLst>
              <a:ext uri="{FF2B5EF4-FFF2-40B4-BE49-F238E27FC236}">
                <a16:creationId xmlns:a16="http://schemas.microsoft.com/office/drawing/2014/main" id="{30CA62ED-0CC0-D62C-D97F-8DA5BD6E54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631" y="323984"/>
            <a:ext cx="1792830" cy="956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67140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A85DF7-A409-5579-68BC-265D7B9A8E91}"/>
            </a:ext>
          </a:extLst>
        </p:cNvPr>
        <p:cNvGrpSpPr/>
        <p:nvPr/>
      </p:nvGrpSpPr>
      <p:grpSpPr>
        <a:xfrm>
          <a:off x="0" y="0"/>
          <a:ext cx="0" cy="0"/>
          <a:chOff x="0" y="0"/>
          <a:chExt cx="0" cy="0"/>
        </a:xfrm>
      </p:grpSpPr>
      <p:sp>
        <p:nvSpPr>
          <p:cNvPr id="9" name="Rectangle 367">
            <a:extLst>
              <a:ext uri="{FF2B5EF4-FFF2-40B4-BE49-F238E27FC236}">
                <a16:creationId xmlns:a16="http://schemas.microsoft.com/office/drawing/2014/main" id="{297081FE-F487-2187-F269-95CF048C95A4}"/>
              </a:ext>
            </a:extLst>
          </p:cNvPr>
          <p:cNvSpPr>
            <a:spLocks noChangeArrowheads="1"/>
          </p:cNvSpPr>
          <p:nvPr/>
        </p:nvSpPr>
        <p:spPr bwMode="auto">
          <a:xfrm>
            <a:off x="4229374" y="835262"/>
            <a:ext cx="4054984" cy="707886"/>
          </a:xfrm>
          <a:prstGeom prst="rect">
            <a:avLst/>
          </a:prstGeom>
          <a:noFill/>
          <a:ln>
            <a:noFill/>
          </a:ln>
        </p:spPr>
        <p:style>
          <a:lnRef idx="1">
            <a:schemeClr val="dk1"/>
          </a:lnRef>
          <a:fillRef idx="2">
            <a:schemeClr val="dk1"/>
          </a:fillRef>
          <a:effectRef idx="1">
            <a:schemeClr val="dk1"/>
          </a:effectRef>
          <a:fontRef idx="minor">
            <a:schemeClr val="dk1"/>
          </a:fontRef>
        </p:style>
        <p:txBody>
          <a:bodyPr wrap="square">
            <a:spAutoFit/>
          </a:bodyPr>
          <a:lstStyle/>
          <a:p>
            <a:pPr algn="ctr" fontAlgn="base">
              <a:spcBef>
                <a:spcPct val="0"/>
              </a:spcBef>
              <a:spcAft>
                <a:spcPct val="0"/>
              </a:spcAft>
            </a:pPr>
            <a:r>
              <a:rPr lang="he-IL" altLang="he-IL" sz="4000" b="1" u="sng" dirty="0">
                <a:solidFill>
                  <a:schemeClr val="accent1">
                    <a:lumMod val="75000"/>
                  </a:schemeClr>
                </a:solidFill>
                <a:latin typeface="Calibri" panose="020F0502020204030204" pitchFamily="34" charset="0"/>
              </a:rPr>
              <a:t>הקדמה</a:t>
            </a:r>
            <a:endParaRPr lang="en-US" altLang="he-IL" sz="4000" b="1" u="sng" dirty="0">
              <a:solidFill>
                <a:schemeClr val="accent1">
                  <a:lumMod val="75000"/>
                </a:schemeClr>
              </a:solidFill>
              <a:latin typeface="Calibri" panose="020F0502020204030204" pitchFamily="34" charset="0"/>
            </a:endParaRPr>
          </a:p>
        </p:txBody>
      </p:sp>
      <p:sp>
        <p:nvSpPr>
          <p:cNvPr id="13" name="מציין מיקום תוכן 5">
            <a:extLst>
              <a:ext uri="{FF2B5EF4-FFF2-40B4-BE49-F238E27FC236}">
                <a16:creationId xmlns:a16="http://schemas.microsoft.com/office/drawing/2014/main" id="{E82A9C75-D982-F0EF-FEC6-A20183ACEA78}"/>
              </a:ext>
            </a:extLst>
          </p:cNvPr>
          <p:cNvSpPr txBox="1">
            <a:spLocks/>
          </p:cNvSpPr>
          <p:nvPr/>
        </p:nvSpPr>
        <p:spPr>
          <a:xfrm>
            <a:off x="576261" y="3090334"/>
            <a:ext cx="11039475" cy="2332946"/>
          </a:xfrm>
          <a:prstGeom prst="rect">
            <a:avLst/>
          </a:prstGeom>
        </p:spPr>
        <p:txBody>
          <a:bodyPr wrap="square">
            <a:spAutoFit/>
          </a:bodyPr>
          <a:lstStyle>
            <a:lvl1pPr marL="273050" indent="-273050" algn="r" rtl="1" eaLnBrk="0" fontAlgn="base" hangingPunct="0">
              <a:spcBef>
                <a:spcPct val="20000"/>
              </a:spcBef>
              <a:spcAft>
                <a:spcPct val="0"/>
              </a:spcAft>
              <a:buClr>
                <a:schemeClr val="accent1"/>
              </a:buClr>
              <a:buSzPct val="100000"/>
              <a:buFont typeface="Symbol" pitchFamily="18" charset="2"/>
              <a:buChar char=""/>
              <a:defRPr sz="2400" kern="1200">
                <a:solidFill>
                  <a:schemeClr val="tx2"/>
                </a:solidFill>
                <a:latin typeface="+mn-lt"/>
                <a:ea typeface="+mn-ea"/>
                <a:cs typeface="+mn-cs"/>
              </a:defRPr>
            </a:lvl1pPr>
            <a:lvl2pPr marL="576263" indent="-273050" algn="r" rtl="1" eaLnBrk="0" fontAlgn="base" hangingPunct="0">
              <a:spcBef>
                <a:spcPct val="20000"/>
              </a:spcBef>
              <a:spcAft>
                <a:spcPct val="0"/>
              </a:spcAft>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r" rtl="1" eaLnBrk="0" fontAlgn="base" hangingPunct="0">
              <a:spcBef>
                <a:spcPct val="20000"/>
              </a:spcBef>
              <a:spcAft>
                <a:spcPct val="0"/>
              </a:spcAft>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r" rtl="1" eaLnBrk="0" fontAlgn="base" hangingPunct="0">
              <a:spcBef>
                <a:spcPct val="20000"/>
              </a:spcBef>
              <a:spcAft>
                <a:spcPct val="0"/>
              </a:spcAft>
              <a:buClr>
                <a:schemeClr val="accent1"/>
              </a:buClr>
              <a:buSzPct val="100000"/>
              <a:buFont typeface="Symbol" pitchFamily="18" charset="2"/>
              <a:buChar char=""/>
              <a:defRPr kern="1200">
                <a:solidFill>
                  <a:schemeClr val="tx2"/>
                </a:solidFill>
                <a:latin typeface="+mn-lt"/>
                <a:ea typeface="+mn-ea"/>
                <a:cs typeface="+mn-cs"/>
              </a:defRPr>
            </a:lvl4pPr>
            <a:lvl5pPr marL="1462088" indent="-228600" algn="r" rtl="1" eaLnBrk="0" fontAlgn="base" hangingPunct="0">
              <a:spcBef>
                <a:spcPct val="20000"/>
              </a:spcBef>
              <a:spcAft>
                <a:spcPct val="0"/>
              </a:spcAft>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eaLnBrk="1" hangingPunct="1">
              <a:buNone/>
              <a:defRPr/>
            </a:pPr>
            <a:r>
              <a:rPr lang="he-IL" sz="2800" b="1" cap="small" dirty="0">
                <a:solidFill>
                  <a:schemeClr val="accent1">
                    <a:lumMod val="75000"/>
                  </a:schemeClr>
                </a:solidFill>
                <a:latin typeface="Calibri" panose="020F0502020204030204" pitchFamily="34" charset="0"/>
              </a:rPr>
              <a:t>באחריות המציעים בלבד לקרוא את מסמכי המכרז ולפעול בהתאם.</a:t>
            </a:r>
          </a:p>
          <a:p>
            <a:pPr marL="0" indent="0" algn="ctr" eaLnBrk="1" hangingPunct="1">
              <a:buNone/>
              <a:defRPr/>
            </a:pPr>
            <a:r>
              <a:rPr lang="he-IL" sz="2800" cap="small" dirty="0">
                <a:solidFill>
                  <a:schemeClr val="accent1">
                    <a:lumMod val="75000"/>
                  </a:schemeClr>
                </a:solidFill>
                <a:latin typeface="Calibri" panose="020F0502020204030204" pitchFamily="34" charset="0"/>
              </a:rPr>
              <a:t>ההנחיות שניתנו במהלך סיור זה באות לתת השלמה ו/או תוספת ו/או הדגשת חלק מהדברים  שנראים חשובים לקידום ולביצוע פרויקט זה ואין בהם כדי לגרוע, להקל או לסתור את חוזה ההתקשרות של הקבלנים מול עיריית נתיבות ו/או הנחיות אחרות המפורטות במפרטים הטכניים, כתבי הכמויות ובתוכניות. </a:t>
            </a:r>
          </a:p>
        </p:txBody>
      </p:sp>
      <p:pic>
        <p:nvPicPr>
          <p:cNvPr id="16" name="תמונה 15">
            <a:extLst>
              <a:ext uri="{FF2B5EF4-FFF2-40B4-BE49-F238E27FC236}">
                <a16:creationId xmlns:a16="http://schemas.microsoft.com/office/drawing/2014/main" id="{739440E4-2B0F-C4D8-55D5-5D74F29F792D}"/>
              </a:ext>
            </a:extLst>
          </p:cNvPr>
          <p:cNvPicPr>
            <a:picLocks noChangeAspect="1"/>
          </p:cNvPicPr>
          <p:nvPr/>
        </p:nvPicPr>
        <p:blipFill>
          <a:blip r:embed="rId2"/>
          <a:stretch>
            <a:fillRect/>
          </a:stretch>
        </p:blipFill>
        <p:spPr>
          <a:xfrm>
            <a:off x="10626630" y="133251"/>
            <a:ext cx="1352739" cy="1409897"/>
          </a:xfrm>
          <a:prstGeom prst="rect">
            <a:avLst/>
          </a:prstGeom>
        </p:spPr>
      </p:pic>
      <p:pic>
        <p:nvPicPr>
          <p:cNvPr id="2" name="תמונה 1">
            <a:extLst>
              <a:ext uri="{FF2B5EF4-FFF2-40B4-BE49-F238E27FC236}">
                <a16:creationId xmlns:a16="http://schemas.microsoft.com/office/drawing/2014/main" id="{615AB1E1-953F-05F4-A7A9-B4F9F9A936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630" y="323983"/>
            <a:ext cx="1865019" cy="994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12223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C9ADE-F429-7102-4703-569B2F0B15B4}"/>
              </a:ext>
            </a:extLst>
          </p:cNvPr>
          <p:cNvSpPr txBox="1">
            <a:spLocks/>
          </p:cNvSpPr>
          <p:nvPr/>
        </p:nvSpPr>
        <p:spPr>
          <a:xfrm>
            <a:off x="3734763" y="855120"/>
            <a:ext cx="5046134" cy="1325563"/>
          </a:xfrm>
          <a:prstGeom prst="rect">
            <a:avLst/>
          </a:prstGeom>
          <a:noFill/>
          <a:ln>
            <a:noFill/>
          </a:ln>
        </p:spPr>
        <p:style>
          <a:lnRef idx="1">
            <a:schemeClr val="dk1"/>
          </a:lnRef>
          <a:fillRef idx="2">
            <a:schemeClr val="dk1"/>
          </a:fillRef>
          <a:effectRef idx="1">
            <a:schemeClr val="dk1"/>
          </a:effectRef>
          <a:fontRef idx="minor">
            <a:schemeClr val="dk1"/>
          </a:fontRef>
        </p:style>
        <p:txBody>
          <a:bodyPr wrap="square">
            <a:spAutoFit/>
          </a:bodyPr>
          <a:lstStyle>
            <a:defPPr>
              <a:defRPr lang="he-IL"/>
            </a:defPPr>
            <a:lvl1pPr algn="ctr" fontAlgn="base">
              <a:spcBef>
                <a:spcPct val="0"/>
              </a:spcBef>
              <a:spcAft>
                <a:spcPct val="0"/>
              </a:spcAft>
              <a:defRPr sz="4000" b="1" u="sng">
                <a:solidFill>
                  <a:schemeClr val="accent1">
                    <a:lumMod val="75000"/>
                  </a:schemeClr>
                </a:solidFill>
                <a:latin typeface="Calibri" panose="020F050202020403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he-IL" u="none" dirty="0"/>
              <a:t>לוחות זמני מכרז  </a:t>
            </a:r>
            <a:br>
              <a:rPr lang="he-IL" u="none" dirty="0"/>
            </a:br>
            <a:endParaRPr lang="en-IL" u="none" dirty="0"/>
          </a:p>
        </p:txBody>
      </p:sp>
      <p:pic>
        <p:nvPicPr>
          <p:cNvPr id="6" name="תמונה 5">
            <a:extLst>
              <a:ext uri="{FF2B5EF4-FFF2-40B4-BE49-F238E27FC236}">
                <a16:creationId xmlns:a16="http://schemas.microsoft.com/office/drawing/2014/main" id="{9EA74001-4A78-FB1A-1868-7E17C081BB3B}"/>
              </a:ext>
            </a:extLst>
          </p:cNvPr>
          <p:cNvPicPr>
            <a:picLocks noChangeAspect="1"/>
          </p:cNvPicPr>
          <p:nvPr/>
        </p:nvPicPr>
        <p:blipFill>
          <a:blip r:embed="rId2"/>
          <a:stretch>
            <a:fillRect/>
          </a:stretch>
        </p:blipFill>
        <p:spPr>
          <a:xfrm>
            <a:off x="10839261" y="0"/>
            <a:ext cx="1352739" cy="1409897"/>
          </a:xfrm>
          <a:prstGeom prst="rect">
            <a:avLst/>
          </a:prstGeom>
        </p:spPr>
      </p:pic>
      <p:sp>
        <p:nvSpPr>
          <p:cNvPr id="8" name="תיבת טקסט 7">
            <a:extLst>
              <a:ext uri="{FF2B5EF4-FFF2-40B4-BE49-F238E27FC236}">
                <a16:creationId xmlns:a16="http://schemas.microsoft.com/office/drawing/2014/main" id="{F7EAFBA5-7FA7-5B93-B50E-A48C6FF435A0}"/>
              </a:ext>
            </a:extLst>
          </p:cNvPr>
          <p:cNvSpPr txBox="1"/>
          <p:nvPr/>
        </p:nvSpPr>
        <p:spPr>
          <a:xfrm>
            <a:off x="3315742" y="2606474"/>
            <a:ext cx="7523519" cy="1791260"/>
          </a:xfrm>
          <a:prstGeom prst="rect">
            <a:avLst/>
          </a:prstGeom>
        </p:spPr>
        <p:txBody>
          <a:bodyPr wrap="square">
            <a:spAutoFit/>
          </a:bodyPr>
          <a:lstStyle>
            <a:defPPr>
              <a:defRPr lang="he-IL"/>
            </a:defPPr>
            <a:lvl1pPr indent="0" algn="ctr" fontAlgn="base">
              <a:spcBef>
                <a:spcPct val="20000"/>
              </a:spcBef>
              <a:spcAft>
                <a:spcPct val="0"/>
              </a:spcAft>
              <a:buClr>
                <a:schemeClr val="accent1"/>
              </a:buClr>
              <a:buSzPct val="100000"/>
              <a:buFont typeface="Symbol" pitchFamily="18" charset="2"/>
              <a:buNone/>
              <a:defRPr sz="2800" b="1" cap="small">
                <a:solidFill>
                  <a:schemeClr val="accent1">
                    <a:lumMod val="75000"/>
                  </a:schemeClr>
                </a:solidFill>
                <a:latin typeface="Calibri" panose="020F0502020204030204" pitchFamily="34" charset="0"/>
              </a:defRPr>
            </a:lvl1pPr>
            <a:lvl2pPr marL="576263" indent="-273050" eaLnBrk="0" fontAlgn="base" hangingPunct="0">
              <a:spcBef>
                <a:spcPct val="20000"/>
              </a:spcBef>
              <a:spcAft>
                <a:spcPct val="0"/>
              </a:spcAft>
              <a:buClr>
                <a:schemeClr val="accent1"/>
              </a:buClr>
              <a:buSzPct val="100000"/>
              <a:buFont typeface="Symbol" pitchFamily="18" charset="2"/>
              <a:buChar char=""/>
              <a:defRPr sz="2200">
                <a:solidFill>
                  <a:schemeClr val="tx2"/>
                </a:solidFill>
              </a:defRPr>
            </a:lvl2pPr>
            <a:lvl3pPr marL="855663" indent="-228600" eaLnBrk="0" fontAlgn="base" hangingPunct="0">
              <a:spcBef>
                <a:spcPct val="20000"/>
              </a:spcBef>
              <a:spcAft>
                <a:spcPct val="0"/>
              </a:spcAft>
              <a:buClr>
                <a:schemeClr val="accent1"/>
              </a:buClr>
              <a:buSzPct val="100000"/>
              <a:buFont typeface="Symbol" pitchFamily="18" charset="2"/>
              <a:buChar char=""/>
              <a:defRPr sz="2000">
                <a:solidFill>
                  <a:schemeClr val="tx2"/>
                </a:solidFill>
              </a:defRPr>
            </a:lvl3pPr>
            <a:lvl4pPr marL="1143000" indent="-228600" eaLnBrk="0" fontAlgn="base" hangingPunct="0">
              <a:spcBef>
                <a:spcPct val="20000"/>
              </a:spcBef>
              <a:spcAft>
                <a:spcPct val="0"/>
              </a:spcAft>
              <a:buClr>
                <a:schemeClr val="accent1"/>
              </a:buClr>
              <a:buSzPct val="100000"/>
              <a:buFont typeface="Symbol" pitchFamily="18" charset="2"/>
              <a:buChar char=""/>
              <a:defRPr>
                <a:solidFill>
                  <a:schemeClr val="tx2"/>
                </a:solidFill>
              </a:defRPr>
            </a:lvl4pPr>
            <a:lvl5pPr marL="1462088"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defRPr>
            </a:lvl5pPr>
            <a:lvl6pPr marL="1783080" indent="-228600">
              <a:spcBef>
                <a:spcPts val="384"/>
              </a:spcBef>
              <a:buClr>
                <a:schemeClr val="accent1"/>
              </a:buClr>
              <a:buFont typeface="Symbol" pitchFamily="18" charset="2"/>
              <a:buChar char="*"/>
              <a:defRPr sz="1400">
                <a:solidFill>
                  <a:schemeClr val="tx2"/>
                </a:solidFill>
              </a:defRPr>
            </a:lvl6pPr>
            <a:lvl7pPr marL="2103120" indent="-228600">
              <a:spcBef>
                <a:spcPts val="384"/>
              </a:spcBef>
              <a:buClr>
                <a:schemeClr val="accent1"/>
              </a:buClr>
              <a:buFont typeface="Symbol" pitchFamily="18" charset="2"/>
              <a:buChar char="*"/>
              <a:defRPr sz="1400">
                <a:solidFill>
                  <a:schemeClr val="tx2"/>
                </a:solidFill>
              </a:defRPr>
            </a:lvl7pPr>
            <a:lvl8pPr marL="2423160" indent="-228600">
              <a:spcBef>
                <a:spcPts val="384"/>
              </a:spcBef>
              <a:buClr>
                <a:schemeClr val="accent1"/>
              </a:buClr>
              <a:buFont typeface="Symbol" pitchFamily="18" charset="2"/>
              <a:buChar char="*"/>
              <a:defRPr sz="1400">
                <a:solidFill>
                  <a:schemeClr val="tx2"/>
                </a:solidFill>
              </a:defRPr>
            </a:lvl8pPr>
            <a:lvl9pPr marL="2743200" indent="-228600">
              <a:spcBef>
                <a:spcPts val="384"/>
              </a:spcBef>
              <a:buClr>
                <a:schemeClr val="accent1"/>
              </a:buClr>
              <a:buFont typeface="Symbol" pitchFamily="18" charset="2"/>
              <a:buChar char="*"/>
              <a:defRPr sz="1400">
                <a:solidFill>
                  <a:schemeClr val="tx2"/>
                </a:solidFill>
              </a:defRPr>
            </a:lvl9pPr>
          </a:lstStyle>
          <a:p>
            <a:pPr algn="r"/>
            <a:r>
              <a:rPr lang="he-IL" sz="2400" b="0" dirty="0"/>
              <a:t>סיור קבלנים (לא חובה ) </a:t>
            </a:r>
          </a:p>
          <a:p>
            <a:pPr algn="r"/>
            <a:r>
              <a:rPr lang="he-IL" sz="2400" b="0" dirty="0"/>
              <a:t>יום </a:t>
            </a:r>
            <a:r>
              <a:rPr lang="he-IL" sz="2400" b="0" dirty="0">
                <a:solidFill>
                  <a:srgbClr val="FF0000"/>
                </a:solidFill>
              </a:rPr>
              <a:t>13/05/2026 </a:t>
            </a:r>
            <a:r>
              <a:rPr lang="he-IL" sz="2400" b="0" dirty="0"/>
              <a:t> בשעה  11:00 במשרד מהנדס העיר.</a:t>
            </a:r>
          </a:p>
          <a:p>
            <a:pPr algn="r"/>
            <a:r>
              <a:rPr lang="he-IL" sz="2400" b="0" dirty="0"/>
              <a:t>מועד אחרון להגשת הצעות – </a:t>
            </a:r>
            <a:r>
              <a:rPr lang="he-IL" sz="2400" b="0" dirty="0">
                <a:solidFill>
                  <a:srgbClr val="FF0000"/>
                </a:solidFill>
              </a:rPr>
              <a:t>27/05/2026 </a:t>
            </a:r>
            <a:r>
              <a:rPr lang="he-IL" sz="2400" b="0" dirty="0"/>
              <a:t>עד השעה 12:00</a:t>
            </a:r>
          </a:p>
          <a:p>
            <a:pPr algn="r"/>
            <a:endParaRPr lang="he-IL" sz="2400" b="0" dirty="0"/>
          </a:p>
        </p:txBody>
      </p:sp>
      <p:pic>
        <p:nvPicPr>
          <p:cNvPr id="3" name="תמונה 1">
            <a:extLst>
              <a:ext uri="{FF2B5EF4-FFF2-40B4-BE49-F238E27FC236}">
                <a16:creationId xmlns:a16="http://schemas.microsoft.com/office/drawing/2014/main" id="{0EF1B997-5ABF-9A96-2AFE-28EB926121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631" y="323984"/>
            <a:ext cx="1792830" cy="956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70573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E50B02-94C3-CBCD-A60E-645E2D63DF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4B3960-81FE-376D-36A1-B4FBCDFC7762}"/>
              </a:ext>
            </a:extLst>
          </p:cNvPr>
          <p:cNvSpPr txBox="1">
            <a:spLocks/>
          </p:cNvSpPr>
          <p:nvPr/>
        </p:nvSpPr>
        <p:spPr>
          <a:xfrm>
            <a:off x="2871281" y="704948"/>
            <a:ext cx="6919194" cy="1323439"/>
          </a:xfrm>
          <a:prstGeom prst="rect">
            <a:avLst/>
          </a:prstGeom>
          <a:noFill/>
          <a:ln>
            <a:noFill/>
          </a:ln>
        </p:spPr>
        <p:style>
          <a:lnRef idx="1">
            <a:schemeClr val="dk1"/>
          </a:lnRef>
          <a:fillRef idx="2">
            <a:schemeClr val="dk1"/>
          </a:fillRef>
          <a:effectRef idx="1">
            <a:schemeClr val="dk1"/>
          </a:effectRef>
          <a:fontRef idx="minor">
            <a:schemeClr val="dk1"/>
          </a:fontRef>
        </p:style>
        <p:txBody>
          <a:bodyPr wrap="square">
            <a:spAutoFit/>
          </a:bodyPr>
          <a:lstStyle>
            <a:defPPr>
              <a:defRPr lang="he-IL"/>
            </a:defPPr>
            <a:lvl1pPr algn="ctr" fontAlgn="base">
              <a:spcBef>
                <a:spcPct val="0"/>
              </a:spcBef>
              <a:spcAft>
                <a:spcPct val="0"/>
              </a:spcAft>
              <a:defRPr sz="4000" b="1" u="sng">
                <a:solidFill>
                  <a:schemeClr val="accent1">
                    <a:lumMod val="75000"/>
                  </a:schemeClr>
                </a:solidFill>
                <a:latin typeface="Calibri" panose="020F050202020403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he-IL" b="0" u="none" dirty="0"/>
              <a:t>תיאור הפרויקט ונתונים כלליים:</a:t>
            </a:r>
            <a:br>
              <a:rPr lang="he-IL" b="0" u="none" dirty="0"/>
            </a:br>
            <a:endParaRPr lang="en-IL" b="0" u="none" dirty="0"/>
          </a:p>
        </p:txBody>
      </p:sp>
      <p:pic>
        <p:nvPicPr>
          <p:cNvPr id="6" name="תמונה 5">
            <a:extLst>
              <a:ext uri="{FF2B5EF4-FFF2-40B4-BE49-F238E27FC236}">
                <a16:creationId xmlns:a16="http://schemas.microsoft.com/office/drawing/2014/main" id="{299E5039-2BAE-DA19-64F8-0896AF362F61}"/>
              </a:ext>
            </a:extLst>
          </p:cNvPr>
          <p:cNvPicPr>
            <a:picLocks noChangeAspect="1"/>
          </p:cNvPicPr>
          <p:nvPr/>
        </p:nvPicPr>
        <p:blipFill>
          <a:blip r:embed="rId2"/>
          <a:stretch>
            <a:fillRect/>
          </a:stretch>
        </p:blipFill>
        <p:spPr>
          <a:xfrm>
            <a:off x="10839261" y="0"/>
            <a:ext cx="1352739" cy="1409897"/>
          </a:xfrm>
          <a:prstGeom prst="rect">
            <a:avLst/>
          </a:prstGeom>
        </p:spPr>
      </p:pic>
      <p:sp>
        <p:nvSpPr>
          <p:cNvPr id="7" name="תיבת טקסט 6">
            <a:extLst>
              <a:ext uri="{FF2B5EF4-FFF2-40B4-BE49-F238E27FC236}">
                <a16:creationId xmlns:a16="http://schemas.microsoft.com/office/drawing/2014/main" id="{FCC73AA9-CCB9-AF22-9AF3-9CD99F9C4C5A}"/>
              </a:ext>
            </a:extLst>
          </p:cNvPr>
          <p:cNvSpPr txBox="1"/>
          <p:nvPr/>
        </p:nvSpPr>
        <p:spPr>
          <a:xfrm>
            <a:off x="882983" y="1502688"/>
            <a:ext cx="9956278" cy="4801314"/>
          </a:xfrm>
          <a:prstGeom prst="rect">
            <a:avLst/>
          </a:prstGeom>
          <a:noFill/>
        </p:spPr>
        <p:txBody>
          <a:bodyPr wrap="square">
            <a:spAutoFit/>
          </a:bodyPr>
          <a:lstStyle/>
          <a:p>
            <a:pPr marL="0" marR="0" lvl="0" indent="0" algn="r" defTabSz="914400" rtl="1" eaLnBrk="1" fontAlgn="auto" latinLnBrk="0" hangingPunct="1">
              <a:spcBef>
                <a:spcPts val="0"/>
              </a:spcBef>
              <a:spcAft>
                <a:spcPts val="0"/>
              </a:spcAft>
              <a:buClrTx/>
              <a:buSzTx/>
              <a:buFontTx/>
              <a:buNone/>
              <a:tabLst/>
              <a:defRPr/>
            </a:pPr>
            <a:r>
              <a:rPr kumimoji="0" lang="he-IL" sz="1800" i="0" u="none" strike="noStrike" kern="1200" cap="none" spc="0" normalizeH="0" baseline="0" noProof="0" dirty="0">
                <a:ln>
                  <a:noFill/>
                </a:ln>
                <a:solidFill>
                  <a:schemeClr val="accent1">
                    <a:lumMod val="75000"/>
                  </a:schemeClr>
                </a:solidFill>
                <a:effectLst/>
                <a:uLnTx/>
                <a:uFillTx/>
                <a:latin typeface="Assistant" pitchFamily="2" charset="-79"/>
                <a:cs typeface="Assistant" pitchFamily="2" charset="-79"/>
              </a:rPr>
              <a:t>עירית נתיבות מקדמת פרויקט להקמה של אשכול גנים ילדים – 6 כיתות.</a:t>
            </a:r>
            <a:endParaRPr lang="he-IL" dirty="0">
              <a:solidFill>
                <a:schemeClr val="accent1">
                  <a:lumMod val="75000"/>
                </a:schemeClr>
              </a:solidFill>
              <a:latin typeface="Assistant" pitchFamily="2" charset="-79"/>
              <a:cs typeface="Assistant" pitchFamily="2" charset="-79"/>
            </a:endParaRPr>
          </a:p>
          <a:p>
            <a:pPr marL="0" marR="0" lvl="0" indent="0" algn="r" defTabSz="914400" rtl="1" eaLnBrk="1" fontAlgn="auto" latinLnBrk="0" hangingPunct="1">
              <a:spcBef>
                <a:spcPts val="0"/>
              </a:spcBef>
              <a:spcAft>
                <a:spcPts val="0"/>
              </a:spcAft>
              <a:buClrTx/>
              <a:buSzTx/>
              <a:buFontTx/>
              <a:buNone/>
              <a:tabLst/>
              <a:defRPr/>
            </a:pPr>
            <a:r>
              <a:rPr lang="he-IL" dirty="0">
                <a:solidFill>
                  <a:schemeClr val="accent1">
                    <a:lumMod val="75000"/>
                  </a:schemeClr>
                </a:solidFill>
                <a:latin typeface="Assistant" pitchFamily="2" charset="-79"/>
                <a:cs typeface="Assistant" pitchFamily="2" charset="-79"/>
              </a:rPr>
              <a:t>*תשומת לב המציע כי </a:t>
            </a:r>
            <a:r>
              <a:rPr lang="he-IL" b="1" dirty="0">
                <a:solidFill>
                  <a:schemeClr val="accent1">
                    <a:lumMod val="75000"/>
                  </a:schemeClr>
                </a:solidFill>
                <a:latin typeface="Assistant" pitchFamily="2" charset="-79"/>
                <a:cs typeface="Assistant" pitchFamily="2" charset="-79"/>
              </a:rPr>
              <a:t>ההתקשרות הינה </a:t>
            </a:r>
            <a:r>
              <a:rPr lang="he-IL" b="1" dirty="0" err="1">
                <a:solidFill>
                  <a:schemeClr val="accent1">
                    <a:lumMod val="75000"/>
                  </a:schemeClr>
                </a:solidFill>
                <a:latin typeface="Assistant" pitchFamily="2" charset="-79"/>
                <a:cs typeface="Assistant" pitchFamily="2" charset="-79"/>
              </a:rPr>
              <a:t>פאושלית</a:t>
            </a:r>
            <a:r>
              <a:rPr lang="he-IL" b="1" dirty="0">
                <a:solidFill>
                  <a:schemeClr val="accent1">
                    <a:lumMod val="75000"/>
                  </a:schemeClr>
                </a:solidFill>
                <a:latin typeface="Assistant" pitchFamily="2" charset="-79"/>
                <a:cs typeface="Assistant" pitchFamily="2" charset="-79"/>
              </a:rPr>
              <a:t> עבור הבניין (מבנה 01) ולמדידה עבור הפיתוח (מבנה 02)</a:t>
            </a:r>
          </a:p>
          <a:p>
            <a:pPr marL="0" marR="0" lvl="0" indent="0" algn="r" defTabSz="914400" rtl="1" eaLnBrk="1" fontAlgn="auto" latinLnBrk="0" hangingPunct="1">
              <a:spcBef>
                <a:spcPts val="0"/>
              </a:spcBef>
              <a:spcAft>
                <a:spcPts val="0"/>
              </a:spcAft>
              <a:buClrTx/>
              <a:buSzTx/>
              <a:buFontTx/>
              <a:buNone/>
              <a:tabLst/>
              <a:defRPr/>
            </a:pPr>
            <a:endParaRPr lang="he-IL" b="1" dirty="0">
              <a:solidFill>
                <a:schemeClr val="accent1">
                  <a:lumMod val="75000"/>
                </a:schemeClr>
              </a:solidFill>
              <a:latin typeface="Assistant" pitchFamily="2" charset="-79"/>
              <a:cs typeface="Assistant" pitchFamily="2" charset="-79"/>
            </a:endParaRPr>
          </a:p>
          <a:p>
            <a:pPr marL="0" marR="0" lvl="0" indent="0" algn="r" defTabSz="914400" rtl="1" eaLnBrk="1" fontAlgn="auto" latinLnBrk="0" hangingPunct="1">
              <a:spcBef>
                <a:spcPts val="0"/>
              </a:spcBef>
              <a:spcAft>
                <a:spcPts val="0"/>
              </a:spcAft>
              <a:buClrTx/>
              <a:buSzTx/>
              <a:buFontTx/>
              <a:buNone/>
              <a:tabLst/>
              <a:defRPr/>
            </a:pPr>
            <a:r>
              <a:rPr lang="he-IL" dirty="0">
                <a:solidFill>
                  <a:schemeClr val="accent1">
                    <a:lumMod val="75000"/>
                  </a:schemeClr>
                </a:solidFill>
                <a:latin typeface="Assistant" pitchFamily="2" charset="-79"/>
                <a:cs typeface="Assistant" pitchFamily="2" charset="-79"/>
              </a:rPr>
              <a:t>עבור הפרק </a:t>
            </a:r>
            <a:r>
              <a:rPr lang="he-IL" dirty="0" err="1">
                <a:solidFill>
                  <a:schemeClr val="accent1">
                    <a:lumMod val="75000"/>
                  </a:schemeClr>
                </a:solidFill>
                <a:latin typeface="Assistant" pitchFamily="2" charset="-79"/>
                <a:cs typeface="Assistant" pitchFamily="2" charset="-79"/>
              </a:rPr>
              <a:t>הפאושלי</a:t>
            </a:r>
            <a:r>
              <a:rPr lang="he-IL" dirty="0">
                <a:solidFill>
                  <a:schemeClr val="accent1">
                    <a:lumMod val="75000"/>
                  </a:schemeClr>
                </a:solidFill>
                <a:latin typeface="Assistant" pitchFamily="2" charset="-79"/>
                <a:cs typeface="Assistant" pitchFamily="2" charset="-79"/>
              </a:rPr>
              <a:t> כלל חלקי המבנה כולל בין היתר עבודות חפירה בגבול הבניין עד לתחתית קורות יסוד כולל פינוי , פינוי פסולת וחישוף אתר, ביסוס וכל עבודה אחרת בכל תחום הבניין, כולל אספקה התקנה ותכנון של מעלית, כולל מרפסות קומה א' (דשא </a:t>
            </a:r>
            <a:r>
              <a:rPr lang="he-IL" dirty="0" err="1">
                <a:solidFill>
                  <a:schemeClr val="accent1">
                    <a:lumMod val="75000"/>
                  </a:schemeClr>
                </a:solidFill>
                <a:latin typeface="Assistant" pitchFamily="2" charset="-79"/>
                <a:cs typeface="Assistant" pitchFamily="2" charset="-79"/>
              </a:rPr>
              <a:t>סנטטי</a:t>
            </a:r>
            <a:r>
              <a:rPr lang="he-IL" dirty="0">
                <a:solidFill>
                  <a:schemeClr val="accent1">
                    <a:lumMod val="75000"/>
                  </a:schemeClr>
                </a:solidFill>
                <a:latin typeface="Assistant" pitchFamily="2" charset="-79"/>
                <a:cs typeface="Assistant" pitchFamily="2" charset="-79"/>
              </a:rPr>
              <a:t> כולל </a:t>
            </a:r>
            <a:r>
              <a:rPr lang="he-IL" dirty="0" err="1">
                <a:solidFill>
                  <a:schemeClr val="accent1">
                    <a:lumMod val="75000"/>
                  </a:schemeClr>
                </a:solidFill>
                <a:latin typeface="Assistant" pitchFamily="2" charset="-79"/>
                <a:cs typeface="Assistant" pitchFamily="2" charset="-79"/>
              </a:rPr>
              <a:t>ביסוסוכל</a:t>
            </a:r>
            <a:r>
              <a:rPr lang="he-IL" dirty="0">
                <a:solidFill>
                  <a:schemeClr val="accent1">
                    <a:lumMod val="75000"/>
                  </a:schemeClr>
                </a:solidFill>
                <a:latin typeface="Assistant" pitchFamily="2" charset="-79"/>
                <a:cs typeface="Assistant" pitchFamily="2" charset="-79"/>
              </a:rPr>
              <a:t> מה שדרוש, מתקני משחק וכל מה שדרוש, הצללות , גידור וכל אלמנט המחובר למבנה עד לגמר מושלם וקבלת טופס </a:t>
            </a:r>
            <a:r>
              <a:rPr lang="he-IL" dirty="0" err="1">
                <a:solidFill>
                  <a:schemeClr val="accent1">
                    <a:lumMod val="75000"/>
                  </a:schemeClr>
                </a:solidFill>
                <a:latin typeface="Assistant" pitchFamily="2" charset="-79"/>
                <a:cs typeface="Assistant" pitchFamily="2" charset="-79"/>
              </a:rPr>
              <a:t>איכלוס</a:t>
            </a:r>
            <a:r>
              <a:rPr lang="he-IL" dirty="0">
                <a:solidFill>
                  <a:schemeClr val="accent1">
                    <a:lumMod val="75000"/>
                  </a:schemeClr>
                </a:solidFill>
                <a:latin typeface="Assistant" pitchFamily="2" charset="-79"/>
                <a:cs typeface="Assistant" pitchFamily="2" charset="-79"/>
              </a:rPr>
              <a:t> למבנה.</a:t>
            </a:r>
            <a:br>
              <a:rPr lang="en-US" dirty="0">
                <a:solidFill>
                  <a:schemeClr val="accent1">
                    <a:lumMod val="75000"/>
                  </a:schemeClr>
                </a:solidFill>
                <a:latin typeface="Assistant" pitchFamily="2" charset="-79"/>
                <a:cs typeface="Assistant" pitchFamily="2" charset="-79"/>
              </a:rPr>
            </a:br>
            <a:r>
              <a:rPr lang="he-IL" dirty="0">
                <a:solidFill>
                  <a:schemeClr val="accent1">
                    <a:lumMod val="75000"/>
                  </a:schemeClr>
                </a:solidFill>
                <a:latin typeface="Assistant" pitchFamily="2" charset="-79"/>
                <a:cs typeface="Assistant" pitchFamily="2" charset="-79"/>
              </a:rPr>
              <a:t> </a:t>
            </a:r>
          </a:p>
          <a:p>
            <a:pPr marL="0" marR="0" lvl="0" indent="0" algn="r" defTabSz="914400" rtl="1" eaLnBrk="1" fontAlgn="auto" latinLnBrk="0" hangingPunct="1">
              <a:spcBef>
                <a:spcPts val="0"/>
              </a:spcBef>
              <a:spcAft>
                <a:spcPts val="0"/>
              </a:spcAft>
              <a:buClrTx/>
              <a:buSzTx/>
              <a:buFontTx/>
              <a:buNone/>
              <a:tabLst/>
              <a:defRPr/>
            </a:pPr>
            <a:r>
              <a:rPr lang="he-IL" dirty="0" err="1">
                <a:solidFill>
                  <a:schemeClr val="accent1">
                    <a:lumMod val="75000"/>
                  </a:schemeClr>
                </a:solidFill>
                <a:latin typeface="Assistant" pitchFamily="2" charset="-79"/>
                <a:cs typeface="Assistant" pitchFamily="2" charset="-79"/>
              </a:rPr>
              <a:t>הכל</a:t>
            </a:r>
            <a:r>
              <a:rPr lang="he-IL" dirty="0">
                <a:solidFill>
                  <a:schemeClr val="accent1">
                    <a:lumMod val="75000"/>
                  </a:schemeClr>
                </a:solidFill>
                <a:latin typeface="Assistant" pitchFamily="2" charset="-79"/>
                <a:cs typeface="Assistant" pitchFamily="2" charset="-79"/>
              </a:rPr>
              <a:t> ע"פ התכניות המצורפות וע"פ כל הרשימות והמפרטים לרבות כל עבודות האיטום הנדרשות עפ"י תקן (כלול </a:t>
            </a:r>
            <a:r>
              <a:rPr lang="he-IL" dirty="0" err="1">
                <a:solidFill>
                  <a:schemeClr val="accent1">
                    <a:lumMod val="75000"/>
                  </a:schemeClr>
                </a:solidFill>
                <a:latin typeface="Assistant" pitchFamily="2" charset="-79"/>
                <a:cs typeface="Assistant" pitchFamily="2" charset="-79"/>
              </a:rPr>
              <a:t>בפאושל</a:t>
            </a:r>
            <a:r>
              <a:rPr lang="he-IL" dirty="0">
                <a:solidFill>
                  <a:schemeClr val="accent1">
                    <a:lumMod val="75000"/>
                  </a:schemeClr>
                </a:solidFill>
                <a:latin typeface="Assistant" pitchFamily="2" charset="-79"/>
                <a:cs typeface="Assistant" pitchFamily="2" charset="-79"/>
              </a:rPr>
              <a:t>) ודרישת המפקח –קורות יסוד+ רצפה+ חדרים רטובים+ גגות וקירות חזית.</a:t>
            </a:r>
            <a:br>
              <a:rPr lang="en-US" dirty="0">
                <a:solidFill>
                  <a:schemeClr val="accent1">
                    <a:lumMod val="75000"/>
                  </a:schemeClr>
                </a:solidFill>
                <a:latin typeface="Assistant" pitchFamily="2" charset="-79"/>
                <a:cs typeface="Assistant" pitchFamily="2" charset="-79"/>
              </a:rPr>
            </a:br>
            <a:br>
              <a:rPr lang="en-US" dirty="0">
                <a:solidFill>
                  <a:schemeClr val="accent1">
                    <a:lumMod val="75000"/>
                  </a:schemeClr>
                </a:solidFill>
                <a:latin typeface="Assistant" pitchFamily="2" charset="-79"/>
                <a:cs typeface="Assistant" pitchFamily="2" charset="-79"/>
              </a:rPr>
            </a:br>
            <a:r>
              <a:rPr lang="he-IL" dirty="0">
                <a:solidFill>
                  <a:schemeClr val="accent1">
                    <a:lumMod val="75000"/>
                  </a:schemeClr>
                </a:solidFill>
                <a:latin typeface="Assistant" pitchFamily="2" charset="-79"/>
                <a:cs typeface="Assistant" pitchFamily="2" charset="-79"/>
              </a:rPr>
              <a:t>בנוסף, העבודות כוללות גם התקנת פיר מעלית </a:t>
            </a:r>
            <a:r>
              <a:rPr lang="he-IL" u="sng" dirty="0">
                <a:solidFill>
                  <a:schemeClr val="accent1">
                    <a:lumMod val="75000"/>
                  </a:schemeClr>
                </a:solidFill>
                <a:latin typeface="Assistant" pitchFamily="2" charset="-79"/>
                <a:cs typeface="Assistant" pitchFamily="2" charset="-79"/>
              </a:rPr>
              <a:t>כולל תכנון ביצוע התא</a:t>
            </a:r>
            <a:r>
              <a:rPr lang="he-IL" b="1" u="sng" dirty="0">
                <a:solidFill>
                  <a:schemeClr val="accent1">
                    <a:lumMod val="75000"/>
                  </a:schemeClr>
                </a:solidFill>
                <a:latin typeface="Assistant" pitchFamily="2" charset="-79"/>
                <a:cs typeface="Assistant" pitchFamily="2" charset="-79"/>
              </a:rPr>
              <a:t> </a:t>
            </a:r>
            <a:r>
              <a:rPr lang="he-IL" dirty="0" err="1">
                <a:solidFill>
                  <a:schemeClr val="accent1">
                    <a:lumMod val="75000"/>
                  </a:schemeClr>
                </a:solidFill>
                <a:latin typeface="Assistant" pitchFamily="2" charset="-79"/>
                <a:cs typeface="Assistant" pitchFamily="2" charset="-79"/>
              </a:rPr>
              <a:t>הכל</a:t>
            </a:r>
            <a:r>
              <a:rPr lang="he-IL" dirty="0">
                <a:solidFill>
                  <a:schemeClr val="accent1">
                    <a:lumMod val="75000"/>
                  </a:schemeClr>
                </a:solidFill>
                <a:latin typeface="Assistant" pitchFamily="2" charset="-79"/>
                <a:cs typeface="Assistant" pitchFamily="2" charset="-79"/>
              </a:rPr>
              <a:t> קומפלט עד קבלת אישור מכון ההתקנים.</a:t>
            </a:r>
            <a:br>
              <a:rPr lang="en-US" dirty="0">
                <a:solidFill>
                  <a:schemeClr val="accent1">
                    <a:lumMod val="75000"/>
                  </a:schemeClr>
                </a:solidFill>
                <a:latin typeface="Assistant" pitchFamily="2" charset="-79"/>
                <a:cs typeface="Assistant" pitchFamily="2" charset="-79"/>
              </a:rPr>
            </a:br>
            <a:endParaRPr lang="he-IL" dirty="0">
              <a:solidFill>
                <a:schemeClr val="accent1">
                  <a:lumMod val="75000"/>
                </a:schemeClr>
              </a:solidFill>
              <a:latin typeface="Assistant" pitchFamily="2" charset="-79"/>
              <a:cs typeface="Assistant" pitchFamily="2" charset="-79"/>
            </a:endParaRPr>
          </a:p>
          <a:p>
            <a:pPr marL="0" marR="0" lvl="0" indent="0" algn="r" defTabSz="914400" rtl="1" eaLnBrk="1" fontAlgn="auto" latinLnBrk="0" hangingPunct="1">
              <a:spcBef>
                <a:spcPts val="0"/>
              </a:spcBef>
              <a:spcAft>
                <a:spcPts val="0"/>
              </a:spcAft>
              <a:buClrTx/>
              <a:buSzTx/>
              <a:buFontTx/>
              <a:buNone/>
              <a:tabLst/>
              <a:defRPr/>
            </a:pPr>
            <a:r>
              <a:rPr lang="he-IL" dirty="0">
                <a:solidFill>
                  <a:schemeClr val="accent1">
                    <a:lumMod val="75000"/>
                  </a:schemeClr>
                </a:solidFill>
                <a:latin typeface="Assistant" pitchFamily="2" charset="-79"/>
                <a:cs typeface="Assistant" pitchFamily="2" charset="-79"/>
              </a:rPr>
              <a:t>עבור עבודות הפיתוח (מבנה 02) ההתקשרות הינה למדידה בהתאם לכתב הכמויות.</a:t>
            </a:r>
          </a:p>
          <a:p>
            <a:pPr marL="0" marR="0" lvl="0" indent="0" algn="r" defTabSz="914400" rtl="1" eaLnBrk="1" fontAlgn="auto" latinLnBrk="0" hangingPunct="1">
              <a:spcBef>
                <a:spcPts val="0"/>
              </a:spcBef>
              <a:spcAft>
                <a:spcPts val="0"/>
              </a:spcAft>
              <a:buClrTx/>
              <a:buSzTx/>
              <a:buFontTx/>
              <a:buNone/>
              <a:tabLst/>
              <a:defRPr/>
            </a:pPr>
            <a:r>
              <a:rPr lang="he-IL" dirty="0">
                <a:solidFill>
                  <a:schemeClr val="accent1">
                    <a:lumMod val="75000"/>
                  </a:schemeClr>
                </a:solidFill>
                <a:latin typeface="Assistant" pitchFamily="2" charset="-79"/>
                <a:cs typeface="Assistant" pitchFamily="2" charset="-79"/>
              </a:rPr>
              <a:t>מכרז זה לא כולל את ההצטיידות הפנימית ריהוט.</a:t>
            </a:r>
          </a:p>
          <a:p>
            <a:pPr marL="0" marR="0" lvl="0" indent="0" algn="r" defTabSz="914400" rtl="1" eaLnBrk="1" fontAlgn="auto" latinLnBrk="0" hangingPunct="1">
              <a:spcBef>
                <a:spcPts val="0"/>
              </a:spcBef>
              <a:spcAft>
                <a:spcPts val="0"/>
              </a:spcAft>
              <a:buClrTx/>
              <a:buSzTx/>
              <a:buFontTx/>
              <a:buNone/>
              <a:tabLst/>
              <a:defRPr/>
            </a:pPr>
            <a:endParaRPr lang="he-IL" dirty="0">
              <a:solidFill>
                <a:schemeClr val="accent1">
                  <a:lumMod val="75000"/>
                </a:schemeClr>
              </a:solidFill>
              <a:latin typeface="Assistant" pitchFamily="2" charset="-79"/>
              <a:cs typeface="Assistant" pitchFamily="2" charset="-79"/>
            </a:endParaRPr>
          </a:p>
        </p:txBody>
      </p:sp>
      <p:pic>
        <p:nvPicPr>
          <p:cNvPr id="3" name="תמונה 1">
            <a:extLst>
              <a:ext uri="{FF2B5EF4-FFF2-40B4-BE49-F238E27FC236}">
                <a16:creationId xmlns:a16="http://schemas.microsoft.com/office/drawing/2014/main" id="{C31EE70C-AB82-7A96-E718-37A06CF85E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631" y="323984"/>
            <a:ext cx="1792830" cy="956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072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3E9DA4-82EF-0342-1DC7-4913482B7B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6004BE-335A-4E07-C4FD-0675C9D22988}"/>
              </a:ext>
            </a:extLst>
          </p:cNvPr>
          <p:cNvSpPr txBox="1">
            <a:spLocks/>
          </p:cNvSpPr>
          <p:nvPr/>
        </p:nvSpPr>
        <p:spPr>
          <a:xfrm>
            <a:off x="2871281" y="704948"/>
            <a:ext cx="6919194" cy="1323439"/>
          </a:xfrm>
          <a:prstGeom prst="rect">
            <a:avLst/>
          </a:prstGeom>
          <a:noFill/>
          <a:ln>
            <a:noFill/>
          </a:ln>
        </p:spPr>
        <p:style>
          <a:lnRef idx="1">
            <a:schemeClr val="dk1"/>
          </a:lnRef>
          <a:fillRef idx="2">
            <a:schemeClr val="dk1"/>
          </a:fillRef>
          <a:effectRef idx="1">
            <a:schemeClr val="dk1"/>
          </a:effectRef>
          <a:fontRef idx="minor">
            <a:schemeClr val="dk1"/>
          </a:fontRef>
        </p:style>
        <p:txBody>
          <a:bodyPr wrap="square">
            <a:spAutoFit/>
          </a:bodyPr>
          <a:lstStyle>
            <a:defPPr>
              <a:defRPr lang="he-IL"/>
            </a:defPPr>
            <a:lvl1pPr algn="ctr" fontAlgn="base">
              <a:spcBef>
                <a:spcPct val="0"/>
              </a:spcBef>
              <a:spcAft>
                <a:spcPct val="0"/>
              </a:spcAft>
              <a:defRPr sz="4000" b="1" u="sng">
                <a:solidFill>
                  <a:schemeClr val="accent1">
                    <a:lumMod val="75000"/>
                  </a:schemeClr>
                </a:solidFill>
                <a:latin typeface="Calibri" panose="020F050202020403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he-IL" b="0" u="none" dirty="0"/>
              <a:t>תיאור הפרויקט ונתונים כלליים:</a:t>
            </a:r>
            <a:br>
              <a:rPr lang="he-IL" b="0" u="none" dirty="0"/>
            </a:br>
            <a:endParaRPr lang="en-IL" b="0" u="none" dirty="0"/>
          </a:p>
        </p:txBody>
      </p:sp>
      <p:pic>
        <p:nvPicPr>
          <p:cNvPr id="6" name="תמונה 5">
            <a:extLst>
              <a:ext uri="{FF2B5EF4-FFF2-40B4-BE49-F238E27FC236}">
                <a16:creationId xmlns:a16="http://schemas.microsoft.com/office/drawing/2014/main" id="{5ACCCE09-177C-CCB7-1901-360F6E4F1EA5}"/>
              </a:ext>
            </a:extLst>
          </p:cNvPr>
          <p:cNvPicPr>
            <a:picLocks noChangeAspect="1"/>
          </p:cNvPicPr>
          <p:nvPr/>
        </p:nvPicPr>
        <p:blipFill>
          <a:blip r:embed="rId2"/>
          <a:stretch>
            <a:fillRect/>
          </a:stretch>
        </p:blipFill>
        <p:spPr>
          <a:xfrm>
            <a:off x="10839261" y="0"/>
            <a:ext cx="1352739" cy="1409897"/>
          </a:xfrm>
          <a:prstGeom prst="rect">
            <a:avLst/>
          </a:prstGeom>
        </p:spPr>
      </p:pic>
      <p:sp>
        <p:nvSpPr>
          <p:cNvPr id="7" name="תיבת טקסט 6">
            <a:extLst>
              <a:ext uri="{FF2B5EF4-FFF2-40B4-BE49-F238E27FC236}">
                <a16:creationId xmlns:a16="http://schemas.microsoft.com/office/drawing/2014/main" id="{13FAD267-C08C-2FEC-6E5D-AB580E8F80BA}"/>
              </a:ext>
            </a:extLst>
          </p:cNvPr>
          <p:cNvSpPr txBox="1"/>
          <p:nvPr/>
        </p:nvSpPr>
        <p:spPr>
          <a:xfrm>
            <a:off x="2401525" y="1502688"/>
            <a:ext cx="8437736" cy="1477328"/>
          </a:xfrm>
          <a:prstGeom prst="rect">
            <a:avLst/>
          </a:prstGeom>
          <a:noFill/>
        </p:spPr>
        <p:txBody>
          <a:bodyPr wrap="square">
            <a:spAutoFit/>
          </a:bodyPr>
          <a:lstStyle/>
          <a:p>
            <a:pPr marR="0" lvl="0" algn="r" defTabSz="914400" rtl="1" eaLnBrk="1" fontAlgn="auto" latinLnBrk="0" hangingPunct="1">
              <a:spcBef>
                <a:spcPts val="0"/>
              </a:spcBef>
              <a:spcAft>
                <a:spcPts val="0"/>
              </a:spcAft>
              <a:buClrTx/>
              <a:buSzTx/>
              <a:tabLst/>
              <a:defRPr/>
            </a:pPr>
            <a:r>
              <a:rPr kumimoji="0" lang="he-IL" sz="1800" b="1" i="0" u="none" strike="noStrike" kern="1200" cap="none" spc="0" normalizeH="0" baseline="0" noProof="0" dirty="0">
                <a:ln>
                  <a:noFill/>
                </a:ln>
                <a:solidFill>
                  <a:schemeClr val="accent1">
                    <a:lumMod val="75000"/>
                  </a:schemeClr>
                </a:solidFill>
                <a:effectLst/>
                <a:uLnTx/>
                <a:uFillTx/>
                <a:latin typeface="Assistant" pitchFamily="2" charset="-79"/>
                <a:cs typeface="Assistant" pitchFamily="2" charset="-79"/>
              </a:rPr>
              <a:t>שטחי חוץ – חשבונות ערוכים למדידה!</a:t>
            </a:r>
          </a:p>
          <a:p>
            <a:pPr marL="285750" marR="0" lvl="0" indent="-285750" algn="r" defTabSz="914400" rtl="1" eaLnBrk="1" fontAlgn="auto" latinLnBrk="0" hangingPunct="1">
              <a:spcBef>
                <a:spcPts val="0"/>
              </a:spcBef>
              <a:spcAft>
                <a:spcPts val="0"/>
              </a:spcAft>
              <a:buClrTx/>
              <a:buSzTx/>
              <a:buFont typeface="Arial" panose="020B0604020202020204" pitchFamily="34" charset="0"/>
              <a:buChar char="•"/>
              <a:tabLst/>
              <a:defRPr/>
            </a:pPr>
            <a:r>
              <a:rPr kumimoji="0" lang="he-IL" sz="1800" i="0" u="none" strike="noStrike" kern="1200" cap="none" spc="0" normalizeH="0" baseline="0" noProof="0" dirty="0">
                <a:ln>
                  <a:noFill/>
                </a:ln>
                <a:solidFill>
                  <a:schemeClr val="accent1">
                    <a:lumMod val="75000"/>
                  </a:schemeClr>
                </a:solidFill>
                <a:effectLst/>
                <a:uLnTx/>
                <a:uFillTx/>
                <a:latin typeface="Assistant" pitchFamily="2" charset="-79"/>
                <a:cs typeface="Assistant" pitchFamily="2" charset="-79"/>
              </a:rPr>
              <a:t>פיתוח שטח בהתאם לתכניות, תשתיות חוץ תברואה וחשמל, ריצופים, עבודות גינון, קירות פיתוח מתקני משחק לקומת קרקע , דשא </a:t>
            </a:r>
            <a:r>
              <a:rPr kumimoji="0" lang="he-IL" sz="1800" i="0" u="none" strike="noStrike" kern="1200" cap="none" spc="0" normalizeH="0" baseline="0" noProof="0" dirty="0" err="1">
                <a:ln>
                  <a:noFill/>
                </a:ln>
                <a:solidFill>
                  <a:schemeClr val="accent1">
                    <a:lumMod val="75000"/>
                  </a:schemeClr>
                </a:solidFill>
                <a:effectLst/>
                <a:uLnTx/>
                <a:uFillTx/>
                <a:latin typeface="Assistant" pitchFamily="2" charset="-79"/>
                <a:cs typeface="Assistant" pitchFamily="2" charset="-79"/>
              </a:rPr>
              <a:t>סנטטי</a:t>
            </a:r>
            <a:r>
              <a:rPr kumimoji="0" lang="he-IL" sz="1800" i="0" u="none" strike="noStrike" kern="1200" cap="none" spc="0" normalizeH="0" baseline="0" noProof="0" dirty="0">
                <a:ln>
                  <a:noFill/>
                </a:ln>
                <a:solidFill>
                  <a:schemeClr val="accent1">
                    <a:lumMod val="75000"/>
                  </a:schemeClr>
                </a:solidFill>
                <a:effectLst/>
                <a:uLnTx/>
                <a:uFillTx/>
                <a:latin typeface="Assistant" pitchFamily="2" charset="-79"/>
                <a:cs typeface="Assistant" pitchFamily="2" charset="-79"/>
              </a:rPr>
              <a:t> לקומת קרקע והצללות לקומת קרקע לרבות התחברויות מים, ביוב, חשמל בזק וכו' עד לקבלת אישורים נדרשים לאכלוס המבנה.</a:t>
            </a:r>
            <a:br>
              <a:rPr kumimoji="0" lang="en-US" sz="1800" i="0" u="none" strike="noStrike" kern="1200" cap="none" spc="0" normalizeH="0" baseline="0" noProof="0" dirty="0">
                <a:ln>
                  <a:noFill/>
                </a:ln>
                <a:solidFill>
                  <a:schemeClr val="accent1">
                    <a:lumMod val="75000"/>
                  </a:schemeClr>
                </a:solidFill>
                <a:effectLst/>
                <a:uLnTx/>
                <a:uFillTx/>
                <a:latin typeface="Assistant" pitchFamily="2" charset="-79"/>
                <a:cs typeface="Assistant" pitchFamily="2" charset="-79"/>
              </a:rPr>
            </a:br>
            <a:endParaRPr kumimoji="0" lang="he-IL" sz="1800" i="0" u="none" strike="noStrike" kern="1200" cap="none" spc="0" normalizeH="0" baseline="0" noProof="0" dirty="0">
              <a:ln>
                <a:noFill/>
              </a:ln>
              <a:solidFill>
                <a:schemeClr val="accent1">
                  <a:lumMod val="75000"/>
                </a:schemeClr>
              </a:solidFill>
              <a:effectLst/>
              <a:uLnTx/>
              <a:uFillTx/>
              <a:latin typeface="Assistant" pitchFamily="2" charset="-79"/>
              <a:cs typeface="Assistant" pitchFamily="2" charset="-79"/>
            </a:endParaRPr>
          </a:p>
        </p:txBody>
      </p:sp>
      <p:pic>
        <p:nvPicPr>
          <p:cNvPr id="3" name="תמונה 1">
            <a:extLst>
              <a:ext uri="{FF2B5EF4-FFF2-40B4-BE49-F238E27FC236}">
                <a16:creationId xmlns:a16="http://schemas.microsoft.com/office/drawing/2014/main" id="{0316E198-A60C-4409-3D16-25CFC252D3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631" y="323984"/>
            <a:ext cx="1792830" cy="956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098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47DFC2-172D-64DA-FDF0-25B4E058E3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A5AEC0-35BB-7392-DEF3-B04BB197D06A}"/>
              </a:ext>
            </a:extLst>
          </p:cNvPr>
          <p:cNvSpPr txBox="1">
            <a:spLocks/>
          </p:cNvSpPr>
          <p:nvPr/>
        </p:nvSpPr>
        <p:spPr>
          <a:xfrm>
            <a:off x="2871281" y="704948"/>
            <a:ext cx="6919194" cy="1323439"/>
          </a:xfrm>
          <a:prstGeom prst="rect">
            <a:avLst/>
          </a:prstGeom>
          <a:noFill/>
          <a:ln>
            <a:noFill/>
          </a:ln>
        </p:spPr>
        <p:style>
          <a:lnRef idx="1">
            <a:schemeClr val="dk1"/>
          </a:lnRef>
          <a:fillRef idx="2">
            <a:schemeClr val="dk1"/>
          </a:fillRef>
          <a:effectRef idx="1">
            <a:schemeClr val="dk1"/>
          </a:effectRef>
          <a:fontRef idx="minor">
            <a:schemeClr val="dk1"/>
          </a:fontRef>
        </p:style>
        <p:txBody>
          <a:bodyPr wrap="square">
            <a:spAutoFit/>
          </a:bodyPr>
          <a:lstStyle>
            <a:defPPr>
              <a:defRPr lang="he-IL"/>
            </a:defPPr>
            <a:lvl1pPr algn="ctr" fontAlgn="base">
              <a:spcBef>
                <a:spcPct val="0"/>
              </a:spcBef>
              <a:spcAft>
                <a:spcPct val="0"/>
              </a:spcAft>
              <a:defRPr sz="4000" b="1" u="sng">
                <a:solidFill>
                  <a:schemeClr val="accent1">
                    <a:lumMod val="75000"/>
                  </a:schemeClr>
                </a:solidFill>
                <a:latin typeface="Calibri" panose="020F050202020403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he-IL" b="0" u="none" dirty="0"/>
              <a:t>תיאור הפרויקט ונתונים כלליים:</a:t>
            </a:r>
            <a:br>
              <a:rPr lang="he-IL" b="0" u="none" dirty="0"/>
            </a:br>
            <a:endParaRPr lang="en-IL" b="0" u="none" dirty="0"/>
          </a:p>
        </p:txBody>
      </p:sp>
      <p:pic>
        <p:nvPicPr>
          <p:cNvPr id="6" name="תמונה 5">
            <a:extLst>
              <a:ext uri="{FF2B5EF4-FFF2-40B4-BE49-F238E27FC236}">
                <a16:creationId xmlns:a16="http://schemas.microsoft.com/office/drawing/2014/main" id="{578E6AFC-F75E-D797-5B17-CACBF2F39CCC}"/>
              </a:ext>
            </a:extLst>
          </p:cNvPr>
          <p:cNvPicPr>
            <a:picLocks noChangeAspect="1"/>
          </p:cNvPicPr>
          <p:nvPr/>
        </p:nvPicPr>
        <p:blipFill>
          <a:blip r:embed="rId2"/>
          <a:stretch>
            <a:fillRect/>
          </a:stretch>
        </p:blipFill>
        <p:spPr>
          <a:xfrm>
            <a:off x="10839261" y="0"/>
            <a:ext cx="1352739" cy="1409897"/>
          </a:xfrm>
          <a:prstGeom prst="rect">
            <a:avLst/>
          </a:prstGeom>
        </p:spPr>
      </p:pic>
      <p:graphicFrame>
        <p:nvGraphicFramePr>
          <p:cNvPr id="7" name="טבלה 6">
            <a:extLst>
              <a:ext uri="{FF2B5EF4-FFF2-40B4-BE49-F238E27FC236}">
                <a16:creationId xmlns:a16="http://schemas.microsoft.com/office/drawing/2014/main" id="{908DD658-A342-5EEA-6206-CD575C464A6D}"/>
              </a:ext>
            </a:extLst>
          </p:cNvPr>
          <p:cNvGraphicFramePr>
            <a:graphicFrameLocks noGrp="1"/>
          </p:cNvGraphicFramePr>
          <p:nvPr>
            <p:extLst>
              <p:ext uri="{D42A27DB-BD31-4B8C-83A1-F6EECF244321}">
                <p14:modId xmlns:p14="http://schemas.microsoft.com/office/powerpoint/2010/main" val="1035508942"/>
              </p:ext>
            </p:extLst>
          </p:nvPr>
        </p:nvGraphicFramePr>
        <p:xfrm>
          <a:off x="380268" y="1569454"/>
          <a:ext cx="11431466" cy="4886314"/>
        </p:xfrm>
        <a:graphic>
          <a:graphicData uri="http://schemas.openxmlformats.org/drawingml/2006/table">
            <a:tbl>
              <a:tblPr rtl="1" firstRow="1" firstCol="1" lastRow="1" lastCol="1" bandRow="1" bandCol="1"/>
              <a:tblGrid>
                <a:gridCol w="1029566">
                  <a:extLst>
                    <a:ext uri="{9D8B030D-6E8A-4147-A177-3AD203B41FA5}">
                      <a16:colId xmlns:a16="http://schemas.microsoft.com/office/drawing/2014/main" val="2196068581"/>
                    </a:ext>
                  </a:extLst>
                </a:gridCol>
                <a:gridCol w="10401900">
                  <a:extLst>
                    <a:ext uri="{9D8B030D-6E8A-4147-A177-3AD203B41FA5}">
                      <a16:colId xmlns:a16="http://schemas.microsoft.com/office/drawing/2014/main" val="2182890619"/>
                    </a:ext>
                  </a:extLst>
                </a:gridCol>
              </a:tblGrid>
              <a:tr h="690118">
                <a:tc>
                  <a:txBody>
                    <a:bodyPr/>
                    <a:lstStyle/>
                    <a:p>
                      <a:pPr algn="ctr" rtl="1">
                        <a:lnSpc>
                          <a:spcPct val="115000"/>
                        </a:lnSpc>
                        <a:spcAft>
                          <a:spcPts val="1000"/>
                        </a:spcAft>
                        <a:buNone/>
                      </a:pPr>
                      <a:endParaRPr lang="he-IL" sz="1600" dirty="0">
                        <a:solidFill>
                          <a:schemeClr val="accent1">
                            <a:lumMod val="75000"/>
                          </a:schemeClr>
                        </a:solidFill>
                        <a:effectLst/>
                        <a:latin typeface="Calibri" panose="020F0502020204030204" pitchFamily="34" charset="0"/>
                        <a:ea typeface="Calibri" panose="020F0502020204030204" pitchFamily="34" charset="0"/>
                        <a:cs typeface="+mn-cs"/>
                      </a:endParaRPr>
                    </a:p>
                  </a:txBody>
                  <a:tcPr marL="56675" marR="5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1">
                        <a:lnSpc>
                          <a:spcPct val="115000"/>
                        </a:lnSpc>
                        <a:spcAft>
                          <a:spcPts val="1000"/>
                        </a:spcAft>
                        <a:buNone/>
                      </a:pPr>
                      <a:r>
                        <a:rPr lang="he-IL" sz="1600" b="1" u="sng" dirty="0">
                          <a:solidFill>
                            <a:schemeClr val="accent1">
                              <a:lumMod val="75000"/>
                            </a:schemeClr>
                          </a:solidFill>
                          <a:effectLst/>
                          <a:latin typeface="Calibri" panose="020F0502020204030204" pitchFamily="34" charset="0"/>
                          <a:ea typeface="Calibri" panose="020F0502020204030204" pitchFamily="34" charset="0"/>
                          <a:cs typeface="+mn-cs"/>
                        </a:rPr>
                        <a:t>מסירת האתר למזמין</a:t>
                      </a:r>
                      <a:br>
                        <a:rPr lang="he-IL" sz="1600" dirty="0">
                          <a:solidFill>
                            <a:schemeClr val="accent1">
                              <a:lumMod val="75000"/>
                            </a:schemeClr>
                          </a:solidFill>
                          <a:effectLst/>
                          <a:latin typeface="Calibri" panose="020F0502020204030204" pitchFamily="34" charset="0"/>
                          <a:ea typeface="Calibri" panose="020F0502020204030204" pitchFamily="34" charset="0"/>
                          <a:cs typeface="+mn-cs"/>
                        </a:rPr>
                      </a:br>
                      <a:r>
                        <a:rPr lang="he-IL" sz="1600" dirty="0">
                          <a:solidFill>
                            <a:schemeClr val="accent1">
                              <a:lumMod val="75000"/>
                            </a:schemeClr>
                          </a:solidFill>
                          <a:effectLst/>
                          <a:latin typeface="Calibri" panose="020F0502020204030204" pitchFamily="34" charset="0"/>
                          <a:ea typeface="Calibri" panose="020F0502020204030204" pitchFamily="34" charset="0"/>
                          <a:cs typeface="+mn-cs"/>
                        </a:rPr>
                        <a:t>האתר יימסר למזמין לאחר ביצוע מושלם של העבודות המתוארות, צירוף תיק מתקן, יומני העבודה ותכניות עדות (</a:t>
                      </a:r>
                      <a:r>
                        <a:rPr lang="en-US" sz="1600" dirty="0">
                          <a:solidFill>
                            <a:schemeClr val="accent1">
                              <a:lumMod val="75000"/>
                            </a:schemeClr>
                          </a:solidFill>
                          <a:effectLst/>
                          <a:latin typeface="Arial Unicode MS" panose="020B0604020202020204" pitchFamily="34" charset="-128"/>
                          <a:ea typeface="Calibri" panose="020F0502020204030204" pitchFamily="34" charset="0"/>
                          <a:cs typeface="+mn-cs"/>
                        </a:rPr>
                        <a:t>AS-MADE</a:t>
                      </a:r>
                      <a:r>
                        <a:rPr lang="en-US" sz="1600" dirty="0">
                          <a:solidFill>
                            <a:schemeClr val="accent1">
                              <a:lumMod val="75000"/>
                            </a:schemeClr>
                          </a:solidFill>
                          <a:effectLst/>
                          <a:latin typeface="Calibri" panose="020F0502020204030204" pitchFamily="34" charset="0"/>
                          <a:ea typeface="Calibri" panose="020F0502020204030204" pitchFamily="34" charset="0"/>
                          <a:cs typeface="+mn-cs"/>
                        </a:rPr>
                        <a:t>).</a:t>
                      </a:r>
                      <a:r>
                        <a:rPr lang="en-US" sz="1600" b="1" u="sng" dirty="0">
                          <a:solidFill>
                            <a:schemeClr val="accent1">
                              <a:lumMod val="75000"/>
                            </a:schemeClr>
                          </a:solidFill>
                          <a:effectLst/>
                          <a:latin typeface="Calibri" panose="020F0502020204030204" pitchFamily="34" charset="0"/>
                          <a:ea typeface="Calibri" panose="020F0502020204030204" pitchFamily="34" charset="0"/>
                          <a:cs typeface="+mn-cs"/>
                        </a:rPr>
                        <a:t> </a:t>
                      </a:r>
                      <a:endParaRPr lang="en-US" sz="1600" dirty="0">
                        <a:solidFill>
                          <a:schemeClr val="accent1">
                            <a:lumMod val="75000"/>
                          </a:schemeClr>
                        </a:solidFill>
                        <a:effectLst/>
                        <a:latin typeface="Calibri" panose="020F0502020204030204" pitchFamily="34" charset="0"/>
                        <a:ea typeface="Calibri" panose="020F0502020204030204" pitchFamily="34" charset="0"/>
                        <a:cs typeface="+mn-cs"/>
                      </a:endParaRPr>
                    </a:p>
                  </a:txBody>
                  <a:tcPr marL="56675" marR="566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94024891"/>
                  </a:ext>
                </a:extLst>
              </a:tr>
              <a:tr h="2410576">
                <a:tc>
                  <a:txBody>
                    <a:bodyPr/>
                    <a:lstStyle/>
                    <a:p>
                      <a:pPr algn="ctr" rtl="1">
                        <a:lnSpc>
                          <a:spcPct val="115000"/>
                        </a:lnSpc>
                        <a:spcAft>
                          <a:spcPts val="1000"/>
                        </a:spcAft>
                        <a:buNone/>
                      </a:pPr>
                      <a:endParaRPr lang="he-IL" sz="1600" dirty="0">
                        <a:solidFill>
                          <a:schemeClr val="accent1">
                            <a:lumMod val="75000"/>
                          </a:schemeClr>
                        </a:solidFill>
                        <a:effectLst/>
                        <a:latin typeface="Calibri" panose="020F0502020204030204" pitchFamily="34" charset="0"/>
                        <a:ea typeface="Calibri" panose="020F0502020204030204" pitchFamily="34" charset="0"/>
                        <a:cs typeface="+mn-cs"/>
                      </a:endParaRPr>
                    </a:p>
                  </a:txBody>
                  <a:tcPr marL="56675" marR="5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1">
                        <a:lnSpc>
                          <a:spcPct val="115000"/>
                        </a:lnSpc>
                        <a:spcAft>
                          <a:spcPts val="1000"/>
                        </a:spcAft>
                        <a:buNone/>
                      </a:pPr>
                      <a:r>
                        <a:rPr lang="he-IL" sz="1600" b="1" u="sng" dirty="0">
                          <a:solidFill>
                            <a:schemeClr val="accent1">
                              <a:lumMod val="75000"/>
                            </a:schemeClr>
                          </a:solidFill>
                          <a:effectLst/>
                          <a:latin typeface="Calibri" panose="020F0502020204030204" pitchFamily="34" charset="0"/>
                          <a:ea typeface="Calibri" panose="020F0502020204030204" pitchFamily="34" charset="0"/>
                          <a:cs typeface="+mn-cs"/>
                        </a:rPr>
                        <a:t>לוח זמנים</a:t>
                      </a:r>
                      <a:br>
                        <a:rPr lang="he-IL" sz="1600" dirty="0">
                          <a:solidFill>
                            <a:schemeClr val="accent1">
                              <a:lumMod val="75000"/>
                            </a:schemeClr>
                          </a:solidFill>
                          <a:effectLst/>
                          <a:latin typeface="Calibri" panose="020F0502020204030204" pitchFamily="34" charset="0"/>
                          <a:ea typeface="Calibri" panose="020F0502020204030204" pitchFamily="34" charset="0"/>
                          <a:cs typeface="+mn-cs"/>
                        </a:rPr>
                      </a:br>
                      <a:r>
                        <a:rPr lang="he-IL" sz="1600" dirty="0">
                          <a:solidFill>
                            <a:schemeClr val="accent1">
                              <a:lumMod val="75000"/>
                            </a:schemeClr>
                          </a:solidFill>
                          <a:effectLst/>
                          <a:latin typeface="Calibri" panose="020F0502020204030204" pitchFamily="34" charset="0"/>
                          <a:ea typeface="Calibri" panose="020F0502020204030204" pitchFamily="34" charset="0"/>
                          <a:cs typeface="+mn-cs"/>
                        </a:rPr>
                        <a:t>לוח הזמנים לביצוע הפרויקט הכולל צו התחלת עבודה, התארגנות, קבלת אישורים מכל הגופים הרלוונטיים, הביצוע בשטח של כל המפורט בתוכניות ובמפרטים והמצאת כל הבדיקות והאישורים הנדרשים הינו </a:t>
                      </a:r>
                      <a:r>
                        <a:rPr lang="he-IL" sz="1600" b="1" u="sng" dirty="0">
                          <a:solidFill>
                            <a:schemeClr val="accent1">
                              <a:lumMod val="75000"/>
                            </a:schemeClr>
                          </a:solidFill>
                          <a:effectLst/>
                          <a:latin typeface="Calibri" panose="020F0502020204030204" pitchFamily="34" charset="0"/>
                          <a:ea typeface="Calibri" panose="020F0502020204030204" pitchFamily="34" charset="0"/>
                          <a:cs typeface="+mn-cs"/>
                        </a:rPr>
                        <a:t>12 חודשים (12  חודשים </a:t>
                      </a:r>
                      <a:r>
                        <a:rPr lang="he-IL" sz="1600" b="1" u="sng" dirty="0" err="1">
                          <a:solidFill>
                            <a:schemeClr val="accent1">
                              <a:lumMod val="75000"/>
                            </a:schemeClr>
                          </a:solidFill>
                          <a:effectLst/>
                          <a:latin typeface="Calibri" panose="020F0502020204030204" pitchFamily="34" charset="0"/>
                          <a:ea typeface="Calibri" panose="020F0502020204030204" pitchFamily="34" charset="0"/>
                          <a:cs typeface="+mn-cs"/>
                        </a:rPr>
                        <a:t>קלנדריים</a:t>
                      </a:r>
                      <a:r>
                        <a:rPr lang="he-IL" sz="1600" b="1" u="sng" dirty="0">
                          <a:solidFill>
                            <a:schemeClr val="accent1">
                              <a:lumMod val="75000"/>
                            </a:schemeClr>
                          </a:solidFill>
                          <a:effectLst/>
                          <a:latin typeface="Calibri" panose="020F0502020204030204" pitchFamily="34" charset="0"/>
                          <a:ea typeface="Calibri" panose="020F0502020204030204" pitchFamily="34" charset="0"/>
                          <a:cs typeface="+mn-cs"/>
                        </a:rPr>
                        <a:t>), </a:t>
                      </a:r>
                      <a:r>
                        <a:rPr lang="he-IL" sz="1600" dirty="0">
                          <a:solidFill>
                            <a:schemeClr val="accent1">
                              <a:lumMod val="75000"/>
                            </a:schemeClr>
                          </a:solidFill>
                          <a:effectLst/>
                          <a:latin typeface="Calibri" panose="020F0502020204030204" pitchFamily="34" charset="0"/>
                          <a:ea typeface="Calibri" panose="020F0502020204030204" pitchFamily="34" charset="0"/>
                          <a:cs typeface="+mn-cs"/>
                        </a:rPr>
                        <a:t> לרבות עבודות התשתיות והפיתוח, לביצוע שלם ומושלם של כל העבודות, קבלת טופס 4 וטופס </a:t>
                      </a:r>
                      <a:r>
                        <a:rPr lang="he-IL" sz="1600" dirty="0" err="1">
                          <a:solidFill>
                            <a:schemeClr val="accent1">
                              <a:lumMod val="75000"/>
                            </a:schemeClr>
                          </a:solidFill>
                          <a:effectLst/>
                          <a:latin typeface="Calibri" panose="020F0502020204030204" pitchFamily="34" charset="0"/>
                          <a:ea typeface="Calibri" panose="020F0502020204030204" pitchFamily="34" charset="0"/>
                          <a:cs typeface="+mn-cs"/>
                        </a:rPr>
                        <a:t>איכלוס</a:t>
                      </a:r>
                      <a:r>
                        <a:rPr lang="he-IL" sz="1600" dirty="0">
                          <a:solidFill>
                            <a:schemeClr val="accent1">
                              <a:lumMod val="75000"/>
                            </a:schemeClr>
                          </a:solidFill>
                          <a:effectLst/>
                          <a:latin typeface="Calibri" panose="020F0502020204030204" pitchFamily="34" charset="0"/>
                          <a:ea typeface="Calibri" panose="020F0502020204030204" pitchFamily="34" charset="0"/>
                          <a:cs typeface="+mn-cs"/>
                        </a:rPr>
                        <a:t>. מועד סיום כל העבודה.</a:t>
                      </a:r>
                    </a:p>
                    <a:p>
                      <a:pPr marL="0" marR="0" lvl="0" indent="0" algn="r" defTabSz="914400" rtl="1" eaLnBrk="1" fontAlgn="auto" latinLnBrk="0" hangingPunct="1">
                        <a:lnSpc>
                          <a:spcPct val="115000"/>
                        </a:lnSpc>
                        <a:spcBef>
                          <a:spcPts val="0"/>
                        </a:spcBef>
                        <a:spcAft>
                          <a:spcPts val="1000"/>
                        </a:spcAft>
                        <a:buClrTx/>
                        <a:buSzTx/>
                        <a:buFontTx/>
                        <a:buNone/>
                        <a:tabLst/>
                        <a:defRPr/>
                      </a:pP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הקבלן הזוכה יגיש למפקח תוך 14 ימים ממתן צו התחלת עבודה לוח זמנים מפורט ומחייב לביצוע העבודה שיהווה חלק בלתי נפרד מהחוזה. לוח זמנים יאפשר מעקב אחר שלבי הביצוע, והוא יקיף את כל התהליכים והשלבים של הביצוע, כולל הספקת חומרים, ניצול </a:t>
                      </a:r>
                      <a:r>
                        <a:rPr lang="he-IL" sz="1600" kern="1200" dirty="0" err="1">
                          <a:solidFill>
                            <a:schemeClr val="accent1">
                              <a:lumMod val="75000"/>
                            </a:schemeClr>
                          </a:solidFill>
                          <a:effectLst/>
                          <a:latin typeface="Calibri" panose="020F0502020204030204" pitchFamily="34" charset="0"/>
                          <a:ea typeface="Calibri" panose="020F0502020204030204" pitchFamily="34" charset="0"/>
                          <a:cs typeface="+mn-cs"/>
                        </a:rPr>
                        <a:t>כח</a:t>
                      </a: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 אדם, שילוב עבודות שונות והשלבים של ביצוע הקבלנים המשניים. כל ההוצאות הכרוכות בהכנת לוח זמנים, המעקב, העדכון וכ' יחול על הקבלן ולא ישולם עבורם בנפרד. הלוח יוכן לפי שיטת "</a:t>
                      </a:r>
                      <a:r>
                        <a:rPr lang="he-IL" sz="1600" kern="1200" dirty="0" err="1">
                          <a:solidFill>
                            <a:schemeClr val="accent1">
                              <a:lumMod val="75000"/>
                            </a:schemeClr>
                          </a:solidFill>
                          <a:effectLst/>
                          <a:latin typeface="Calibri" panose="020F0502020204030204" pitchFamily="34" charset="0"/>
                          <a:ea typeface="Calibri" panose="020F0502020204030204" pitchFamily="34" charset="0"/>
                          <a:cs typeface="+mn-cs"/>
                        </a:rPr>
                        <a:t>גנט</a:t>
                      </a: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 </a:t>
                      </a:r>
                      <a:r>
                        <a:rPr lang="he-IL" sz="1600" kern="1200" dirty="0" err="1">
                          <a:solidFill>
                            <a:schemeClr val="accent1">
                              <a:lumMod val="75000"/>
                            </a:schemeClr>
                          </a:solidFill>
                          <a:effectLst/>
                          <a:latin typeface="Calibri" panose="020F0502020204030204" pitchFamily="34" charset="0"/>
                          <a:ea typeface="Calibri" panose="020F0502020204030204" pitchFamily="34" charset="0"/>
                          <a:cs typeface="+mn-cs"/>
                        </a:rPr>
                        <a:t>בתכנית</a:t>
                      </a: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 </a:t>
                      </a:r>
                      <a:r>
                        <a:rPr lang="en-US" sz="1600" kern="1200" dirty="0">
                          <a:solidFill>
                            <a:schemeClr val="accent1">
                              <a:lumMod val="75000"/>
                            </a:schemeClr>
                          </a:solidFill>
                          <a:effectLst/>
                          <a:latin typeface="Calibri" panose="020F0502020204030204" pitchFamily="34" charset="0"/>
                          <a:ea typeface="Calibri" panose="020F0502020204030204" pitchFamily="34" charset="0"/>
                          <a:cs typeface="+mn-cs"/>
                        </a:rPr>
                        <a:t>M.S.P</a:t>
                      </a: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a:t>
                      </a:r>
                      <a:endParaRPr lang="en-IL" sz="1600" kern="1200" dirty="0">
                        <a:solidFill>
                          <a:schemeClr val="accent1">
                            <a:lumMod val="75000"/>
                          </a:schemeClr>
                        </a:solidFill>
                        <a:effectLst/>
                        <a:latin typeface="Calibri" panose="020F0502020204030204" pitchFamily="34" charset="0"/>
                        <a:ea typeface="Calibri" panose="020F0502020204030204" pitchFamily="34" charset="0"/>
                        <a:cs typeface="+mn-cs"/>
                      </a:endParaRPr>
                    </a:p>
                  </a:txBody>
                  <a:tcPr marL="56675" marR="566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35566366"/>
                  </a:ext>
                </a:extLst>
              </a:tr>
              <a:tr h="1769154">
                <a:tc>
                  <a:txBody>
                    <a:bodyPr/>
                    <a:lstStyle/>
                    <a:p>
                      <a:pPr algn="ctr" rtl="1">
                        <a:lnSpc>
                          <a:spcPct val="115000"/>
                        </a:lnSpc>
                        <a:spcAft>
                          <a:spcPts val="1000"/>
                        </a:spcAft>
                        <a:buNone/>
                      </a:pPr>
                      <a:endParaRPr lang="he-IL" sz="1600" dirty="0">
                        <a:solidFill>
                          <a:schemeClr val="accent1">
                            <a:lumMod val="75000"/>
                          </a:schemeClr>
                        </a:solidFill>
                        <a:effectLst/>
                        <a:latin typeface="Calibri" panose="020F0502020204030204" pitchFamily="34" charset="0"/>
                        <a:ea typeface="Calibri" panose="020F0502020204030204" pitchFamily="34" charset="0"/>
                        <a:cs typeface="+mn-cs"/>
                      </a:endParaRPr>
                    </a:p>
                  </a:txBody>
                  <a:tcPr marL="56675" marR="5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1">
                        <a:lnSpc>
                          <a:spcPct val="115000"/>
                        </a:lnSpc>
                        <a:spcAft>
                          <a:spcPts val="1000"/>
                        </a:spcAft>
                        <a:buNone/>
                      </a:pPr>
                      <a:r>
                        <a:rPr lang="he-IL" sz="1600" b="1" u="sng" dirty="0">
                          <a:solidFill>
                            <a:schemeClr val="accent1">
                              <a:lumMod val="75000"/>
                            </a:schemeClr>
                          </a:solidFill>
                          <a:effectLst/>
                          <a:latin typeface="Calibri" panose="020F0502020204030204" pitchFamily="34" charset="0"/>
                          <a:ea typeface="Calibri" panose="020F0502020204030204" pitchFamily="34" charset="0"/>
                          <a:cs typeface="+mn-cs"/>
                        </a:rPr>
                        <a:t>בטיחות</a:t>
                      </a:r>
                      <a:br>
                        <a:rPr lang="he-IL" sz="1600" dirty="0">
                          <a:solidFill>
                            <a:schemeClr val="accent1">
                              <a:lumMod val="75000"/>
                            </a:schemeClr>
                          </a:solidFill>
                          <a:effectLst/>
                          <a:latin typeface="Calibri" panose="020F0502020204030204" pitchFamily="34" charset="0"/>
                          <a:ea typeface="Calibri" panose="020F0502020204030204" pitchFamily="34" charset="0"/>
                          <a:cs typeface="+mn-cs"/>
                        </a:rPr>
                      </a:br>
                      <a:r>
                        <a:rPr lang="he-IL" sz="1600" dirty="0">
                          <a:solidFill>
                            <a:schemeClr val="accent1">
                              <a:lumMod val="75000"/>
                            </a:schemeClr>
                          </a:solidFill>
                          <a:effectLst/>
                          <a:latin typeface="Calibri" panose="020F0502020204030204" pitchFamily="34" charset="0"/>
                          <a:ea typeface="Calibri" panose="020F0502020204030204" pitchFamily="34" charset="0"/>
                          <a:cs typeface="+mn-cs"/>
                        </a:rPr>
                        <a:t>כללי הבטיחות הנוקשים ביותר חלים על הקבלן בכפוף לדרישות משרד העבודה, המשטרה וכל רשות אחרת. על הקבלן לדאוג להעביר תדריכי בטיחות לכל העובדים בשפת האם שלהם, לדאוג לנעלים מתאימות, לאישורים ורישיונות מתאימים </a:t>
                      </a:r>
                      <a:r>
                        <a:rPr lang="he-IL" sz="1600" dirty="0" err="1">
                          <a:solidFill>
                            <a:schemeClr val="accent1">
                              <a:lumMod val="75000"/>
                            </a:schemeClr>
                          </a:solidFill>
                          <a:effectLst/>
                          <a:latin typeface="Calibri" panose="020F0502020204030204" pitchFamily="34" charset="0"/>
                          <a:ea typeface="Calibri" panose="020F0502020204030204" pitchFamily="34" charset="0"/>
                          <a:cs typeface="+mn-cs"/>
                        </a:rPr>
                        <a:t>לצמ"ה</a:t>
                      </a:r>
                      <a:r>
                        <a:rPr lang="he-IL" sz="1600" dirty="0">
                          <a:solidFill>
                            <a:schemeClr val="accent1">
                              <a:lumMod val="75000"/>
                            </a:schemeClr>
                          </a:solidFill>
                          <a:effectLst/>
                          <a:latin typeface="Calibri" panose="020F0502020204030204" pitchFamily="34" charset="0"/>
                          <a:ea typeface="Calibri" panose="020F0502020204030204" pitchFamily="34" charset="0"/>
                          <a:cs typeface="+mn-cs"/>
                        </a:rPr>
                        <a:t> ולמפעיליהם, להימצאות מנהל עבודה ומהנדס ביצוע מוסמכים ומאושרים ע"י משרד העבודה באתר בכל שעות העבודה. לא תתאפשר התחלת עבודה בשטח - </a:t>
                      </a:r>
                      <a:r>
                        <a:rPr lang="he-IL" sz="1600" b="1" u="sng" dirty="0">
                          <a:solidFill>
                            <a:schemeClr val="accent1">
                              <a:lumMod val="75000"/>
                            </a:schemeClr>
                          </a:solidFill>
                          <a:effectLst/>
                          <a:latin typeface="Calibri" panose="020F0502020204030204" pitchFamily="34" charset="0"/>
                          <a:ea typeface="Calibri" panose="020F0502020204030204" pitchFamily="34" charset="0"/>
                          <a:cs typeface="+mn-cs"/>
                        </a:rPr>
                        <a:t>נושא הבטיחות הינו באחריותו  הבלעדית של הקבלן.</a:t>
                      </a:r>
                    </a:p>
                    <a:p>
                      <a:pPr algn="r" rtl="1">
                        <a:lnSpc>
                          <a:spcPct val="115000"/>
                        </a:lnSpc>
                        <a:spcAft>
                          <a:spcPts val="1000"/>
                        </a:spcAft>
                        <a:buNone/>
                      </a:pPr>
                      <a:endParaRPr lang="he-IL" sz="1600" dirty="0">
                        <a:solidFill>
                          <a:schemeClr val="accent1">
                            <a:lumMod val="75000"/>
                          </a:schemeClr>
                        </a:solidFill>
                        <a:effectLst/>
                        <a:latin typeface="Calibri" panose="020F0502020204030204" pitchFamily="34" charset="0"/>
                        <a:ea typeface="Calibri" panose="020F0502020204030204" pitchFamily="34" charset="0"/>
                        <a:cs typeface="+mn-cs"/>
                      </a:endParaRPr>
                    </a:p>
                  </a:txBody>
                  <a:tcPr marL="56675" marR="5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40702078"/>
                  </a:ext>
                </a:extLst>
              </a:tr>
            </a:tbl>
          </a:graphicData>
        </a:graphic>
      </p:graphicFrame>
      <p:pic>
        <p:nvPicPr>
          <p:cNvPr id="3" name="תמונה 1">
            <a:extLst>
              <a:ext uri="{FF2B5EF4-FFF2-40B4-BE49-F238E27FC236}">
                <a16:creationId xmlns:a16="http://schemas.microsoft.com/office/drawing/2014/main" id="{27FB6A56-005C-E05D-F4D7-C5A068339C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631" y="323984"/>
            <a:ext cx="1792830" cy="956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0864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C51306-7866-F59F-7F75-D0A93E5289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9BACD6-B740-B0EB-D9C0-9E6BF7C2DAF6}"/>
              </a:ext>
            </a:extLst>
          </p:cNvPr>
          <p:cNvSpPr txBox="1">
            <a:spLocks/>
          </p:cNvSpPr>
          <p:nvPr/>
        </p:nvSpPr>
        <p:spPr>
          <a:xfrm>
            <a:off x="2871281" y="704948"/>
            <a:ext cx="6919194" cy="1323439"/>
          </a:xfrm>
          <a:prstGeom prst="rect">
            <a:avLst/>
          </a:prstGeom>
          <a:noFill/>
          <a:ln>
            <a:noFill/>
          </a:ln>
        </p:spPr>
        <p:style>
          <a:lnRef idx="1">
            <a:schemeClr val="dk1"/>
          </a:lnRef>
          <a:fillRef idx="2">
            <a:schemeClr val="dk1"/>
          </a:fillRef>
          <a:effectRef idx="1">
            <a:schemeClr val="dk1"/>
          </a:effectRef>
          <a:fontRef idx="minor">
            <a:schemeClr val="dk1"/>
          </a:fontRef>
        </p:style>
        <p:txBody>
          <a:bodyPr wrap="square">
            <a:spAutoFit/>
          </a:bodyPr>
          <a:lstStyle>
            <a:defPPr>
              <a:defRPr lang="he-IL"/>
            </a:defPPr>
            <a:lvl1pPr algn="ctr" fontAlgn="base">
              <a:spcBef>
                <a:spcPct val="0"/>
              </a:spcBef>
              <a:spcAft>
                <a:spcPct val="0"/>
              </a:spcAft>
              <a:defRPr sz="4000" b="1" u="sng">
                <a:solidFill>
                  <a:schemeClr val="accent1">
                    <a:lumMod val="75000"/>
                  </a:schemeClr>
                </a:solidFill>
                <a:latin typeface="Calibri" panose="020F050202020403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he-IL" b="0" u="none" dirty="0"/>
              <a:t>תיאור הפרויקט ונתונים כלליים:</a:t>
            </a:r>
            <a:br>
              <a:rPr lang="he-IL" b="0" u="none" dirty="0"/>
            </a:br>
            <a:endParaRPr lang="en-IL" b="0" u="none" dirty="0"/>
          </a:p>
        </p:txBody>
      </p:sp>
      <p:pic>
        <p:nvPicPr>
          <p:cNvPr id="6" name="תמונה 5">
            <a:extLst>
              <a:ext uri="{FF2B5EF4-FFF2-40B4-BE49-F238E27FC236}">
                <a16:creationId xmlns:a16="http://schemas.microsoft.com/office/drawing/2014/main" id="{374D1641-8812-05DD-BFCD-B2317749E75A}"/>
              </a:ext>
            </a:extLst>
          </p:cNvPr>
          <p:cNvPicPr>
            <a:picLocks noChangeAspect="1"/>
          </p:cNvPicPr>
          <p:nvPr/>
        </p:nvPicPr>
        <p:blipFill>
          <a:blip r:embed="rId2"/>
          <a:stretch>
            <a:fillRect/>
          </a:stretch>
        </p:blipFill>
        <p:spPr>
          <a:xfrm>
            <a:off x="10839261" y="0"/>
            <a:ext cx="1352739" cy="1409897"/>
          </a:xfrm>
          <a:prstGeom prst="rect">
            <a:avLst/>
          </a:prstGeom>
        </p:spPr>
      </p:pic>
      <p:graphicFrame>
        <p:nvGraphicFramePr>
          <p:cNvPr id="8" name="טבלה 7">
            <a:extLst>
              <a:ext uri="{FF2B5EF4-FFF2-40B4-BE49-F238E27FC236}">
                <a16:creationId xmlns:a16="http://schemas.microsoft.com/office/drawing/2014/main" id="{5C43E862-893E-FE95-DC7B-B4E459C0EEC7}"/>
              </a:ext>
            </a:extLst>
          </p:cNvPr>
          <p:cNvGraphicFramePr>
            <a:graphicFrameLocks noGrp="1"/>
          </p:cNvGraphicFramePr>
          <p:nvPr>
            <p:extLst>
              <p:ext uri="{D42A27DB-BD31-4B8C-83A1-F6EECF244321}">
                <p14:modId xmlns:p14="http://schemas.microsoft.com/office/powerpoint/2010/main" val="1414017753"/>
              </p:ext>
            </p:extLst>
          </p:nvPr>
        </p:nvGraphicFramePr>
        <p:xfrm>
          <a:off x="380267" y="3583672"/>
          <a:ext cx="11532812" cy="3101514"/>
        </p:xfrm>
        <a:graphic>
          <a:graphicData uri="http://schemas.openxmlformats.org/drawingml/2006/table">
            <a:tbl>
              <a:tblPr rtl="1" firstRow="1" firstCol="1" lastRow="1" lastCol="1" bandRow="1" bandCol="1"/>
              <a:tblGrid>
                <a:gridCol w="1040214">
                  <a:extLst>
                    <a:ext uri="{9D8B030D-6E8A-4147-A177-3AD203B41FA5}">
                      <a16:colId xmlns:a16="http://schemas.microsoft.com/office/drawing/2014/main" val="3666255756"/>
                    </a:ext>
                  </a:extLst>
                </a:gridCol>
                <a:gridCol w="10492598">
                  <a:extLst>
                    <a:ext uri="{9D8B030D-6E8A-4147-A177-3AD203B41FA5}">
                      <a16:colId xmlns:a16="http://schemas.microsoft.com/office/drawing/2014/main" val="1494505337"/>
                    </a:ext>
                  </a:extLst>
                </a:gridCol>
              </a:tblGrid>
              <a:tr h="828950">
                <a:tc>
                  <a:txBody>
                    <a:bodyPr/>
                    <a:lstStyle/>
                    <a:p>
                      <a:pPr algn="ctr" rtl="1">
                        <a:lnSpc>
                          <a:spcPct val="115000"/>
                        </a:lnSpc>
                        <a:spcAft>
                          <a:spcPts val="1000"/>
                        </a:spcAft>
                        <a:buNone/>
                      </a:pPr>
                      <a:endParaRPr lang="he-IL" sz="1600" dirty="0">
                        <a:solidFill>
                          <a:schemeClr val="accent1">
                            <a:lumMod val="75000"/>
                          </a:schemeClr>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R="21590" algn="r" rtl="1">
                        <a:lnSpc>
                          <a:spcPct val="115000"/>
                        </a:lnSpc>
                        <a:spcAft>
                          <a:spcPts val="1000"/>
                        </a:spcAft>
                        <a:buNone/>
                        <a:tabLst>
                          <a:tab pos="342900" algn="l"/>
                        </a:tabLst>
                      </a:pPr>
                      <a:r>
                        <a:rPr lang="he-IL" sz="1600" b="1" u="sng" dirty="0">
                          <a:solidFill>
                            <a:schemeClr val="accent1">
                              <a:lumMod val="75000"/>
                            </a:schemeClr>
                          </a:solidFill>
                          <a:effectLst/>
                          <a:latin typeface="Calibri" panose="020F0502020204030204" pitchFamily="34" charset="0"/>
                          <a:ea typeface="Calibri" panose="020F0502020204030204" pitchFamily="34" charset="0"/>
                          <a:cs typeface="+mn-cs"/>
                        </a:rPr>
                        <a:t>מערך בדיקות</a:t>
                      </a:r>
                      <a:br>
                        <a:rPr lang="he-IL" sz="1600" dirty="0">
                          <a:solidFill>
                            <a:schemeClr val="accent1">
                              <a:lumMod val="75000"/>
                            </a:schemeClr>
                          </a:solidFill>
                          <a:effectLst/>
                          <a:latin typeface="Calibri" panose="020F0502020204030204" pitchFamily="34" charset="0"/>
                          <a:ea typeface="Calibri" panose="020F0502020204030204" pitchFamily="34" charset="0"/>
                          <a:cs typeface="+mn-cs"/>
                        </a:rPr>
                      </a:br>
                      <a:r>
                        <a:rPr lang="he-IL" sz="1600" dirty="0">
                          <a:solidFill>
                            <a:schemeClr val="accent1">
                              <a:lumMod val="75000"/>
                            </a:schemeClr>
                          </a:solidFill>
                          <a:effectLst/>
                          <a:latin typeface="Calibri" panose="020F0502020204030204" pitchFamily="34" charset="0"/>
                          <a:ea typeface="Calibri" panose="020F0502020204030204" pitchFamily="34" charset="0"/>
                          <a:cs typeface="+mn-cs"/>
                        </a:rPr>
                        <a:t>מערך הבדיקות שיבוצעו בפרויקט הינו כמצוין במפרטים הטכניים, כאשר לפיקוח ולמכון הבקרה הזכות להזמין </a:t>
                      </a:r>
                      <a:br>
                        <a:rPr lang="he-IL" sz="1600" dirty="0">
                          <a:solidFill>
                            <a:schemeClr val="accent1">
                              <a:lumMod val="75000"/>
                            </a:schemeClr>
                          </a:solidFill>
                          <a:effectLst/>
                          <a:latin typeface="Calibri" panose="020F0502020204030204" pitchFamily="34" charset="0"/>
                          <a:ea typeface="Calibri" panose="020F0502020204030204" pitchFamily="34" charset="0"/>
                          <a:cs typeface="+mn-cs"/>
                        </a:rPr>
                      </a:br>
                      <a:r>
                        <a:rPr lang="he-IL" sz="1600" dirty="0">
                          <a:solidFill>
                            <a:schemeClr val="accent1">
                              <a:lumMod val="75000"/>
                            </a:schemeClr>
                          </a:solidFill>
                          <a:effectLst/>
                          <a:latin typeface="Calibri" panose="020F0502020204030204" pitchFamily="34" charset="0"/>
                          <a:ea typeface="Calibri" panose="020F0502020204030204" pitchFamily="34" charset="0"/>
                          <a:cs typeface="+mn-cs"/>
                        </a:rPr>
                        <a:t>בדיקות נוספות - כל הבדיקות הינן ע"ח הקבלן. על הקבלן להציג התקשרות מעבדה מוסמכת בתחילת עבודות.</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4801624"/>
                  </a:ext>
                </a:extLst>
              </a:tr>
              <a:tr h="1400914">
                <a:tc>
                  <a:txBody>
                    <a:bodyPr/>
                    <a:lstStyle/>
                    <a:p>
                      <a:pPr algn="ctr" rtl="1">
                        <a:lnSpc>
                          <a:spcPct val="115000"/>
                        </a:lnSpc>
                        <a:spcAft>
                          <a:spcPts val="1000"/>
                        </a:spcAft>
                        <a:buNone/>
                      </a:pPr>
                      <a:endParaRPr lang="he-IL" sz="1600" dirty="0">
                        <a:solidFill>
                          <a:schemeClr val="accent1">
                            <a:lumMod val="75000"/>
                          </a:schemeClr>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R="21590" algn="r" rtl="1">
                        <a:lnSpc>
                          <a:spcPct val="115000"/>
                        </a:lnSpc>
                        <a:spcAft>
                          <a:spcPts val="1000"/>
                        </a:spcAft>
                        <a:buNone/>
                        <a:tabLst>
                          <a:tab pos="342900" algn="l"/>
                        </a:tabLst>
                      </a:pPr>
                      <a:r>
                        <a:rPr lang="he-IL" sz="1600" b="1" u="sng" dirty="0">
                          <a:solidFill>
                            <a:schemeClr val="accent1">
                              <a:lumMod val="75000"/>
                            </a:schemeClr>
                          </a:solidFill>
                          <a:effectLst/>
                          <a:latin typeface="Calibri" panose="020F0502020204030204" pitchFamily="34" charset="0"/>
                          <a:ea typeface="Calibri" panose="020F0502020204030204" pitchFamily="34" charset="0"/>
                          <a:cs typeface="+mn-cs"/>
                        </a:rPr>
                        <a:t>חיבור מים וחשמל</a:t>
                      </a:r>
                      <a:br>
                        <a:rPr lang="he-IL" sz="1600" dirty="0">
                          <a:solidFill>
                            <a:schemeClr val="accent1">
                              <a:lumMod val="75000"/>
                            </a:schemeClr>
                          </a:solidFill>
                          <a:effectLst/>
                          <a:latin typeface="Calibri" panose="020F0502020204030204" pitchFamily="34" charset="0"/>
                          <a:ea typeface="Calibri" panose="020F0502020204030204" pitchFamily="34" charset="0"/>
                          <a:cs typeface="+mn-cs"/>
                        </a:rPr>
                      </a:br>
                      <a:r>
                        <a:rPr lang="he-IL" sz="1600" dirty="0">
                          <a:solidFill>
                            <a:schemeClr val="accent1">
                              <a:lumMod val="75000"/>
                            </a:schemeClr>
                          </a:solidFill>
                          <a:effectLst/>
                          <a:latin typeface="Calibri" panose="020F0502020204030204" pitchFamily="34" charset="0"/>
                          <a:ea typeface="Calibri" panose="020F0502020204030204" pitchFamily="34" charset="0"/>
                          <a:cs typeface="+mn-cs"/>
                        </a:rPr>
                        <a:t>לצורך הביצוע, על הקבלן לדאוג לחיבור מים וחשמל על חשבונו, כולל הרכבת מונים. </a:t>
                      </a:r>
                      <a:br>
                        <a:rPr lang="he-IL" sz="1600" dirty="0">
                          <a:solidFill>
                            <a:schemeClr val="accent1">
                              <a:lumMod val="75000"/>
                            </a:schemeClr>
                          </a:solidFill>
                          <a:effectLst/>
                          <a:latin typeface="Calibri" panose="020F0502020204030204" pitchFamily="34" charset="0"/>
                          <a:ea typeface="Calibri" panose="020F0502020204030204" pitchFamily="34" charset="0"/>
                          <a:cs typeface="+mn-cs"/>
                        </a:rPr>
                      </a:br>
                      <a:r>
                        <a:rPr lang="he-IL" sz="1600" dirty="0">
                          <a:solidFill>
                            <a:schemeClr val="accent1">
                              <a:lumMod val="75000"/>
                            </a:schemeClr>
                          </a:solidFill>
                          <a:effectLst/>
                          <a:latin typeface="Calibri" panose="020F0502020204030204" pitchFamily="34" charset="0"/>
                          <a:ea typeface="Calibri" panose="020F0502020204030204" pitchFamily="34" charset="0"/>
                          <a:cs typeface="+mn-cs"/>
                        </a:rPr>
                        <a:t>בסיום הפרויקט יש להביא אישור (שובר תשלום) המעיד כי כל חובות הקבלן בגין מים, חשמל וכו' – שולמו. </a:t>
                      </a:r>
                      <a:endPar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endParaRPr>
                    </a:p>
                    <a:p>
                      <a:pPr marR="21590" algn="r" rtl="1">
                        <a:lnSpc>
                          <a:spcPct val="115000"/>
                        </a:lnSpc>
                        <a:spcAft>
                          <a:spcPts val="1000"/>
                        </a:spcAft>
                        <a:buNone/>
                        <a:tabLst>
                          <a:tab pos="342900" algn="l"/>
                        </a:tabLst>
                      </a:pP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באם לא ניתן לקבל חשמל זמני מחברת חשמל- על הקבלן לעבוד עם גנרטורים פעולה זו גם כן כלולה במחיר </a:t>
                      </a:r>
                      <a:r>
                        <a:rPr lang="he-IL" sz="1600" kern="1200" dirty="0" err="1">
                          <a:solidFill>
                            <a:schemeClr val="accent1">
                              <a:lumMod val="75000"/>
                            </a:schemeClr>
                          </a:solidFill>
                          <a:effectLst/>
                          <a:latin typeface="Calibri" panose="020F0502020204030204" pitchFamily="34" charset="0"/>
                          <a:ea typeface="Calibri" panose="020F0502020204030204" pitchFamily="34" charset="0"/>
                          <a:cs typeface="+mn-cs"/>
                        </a:rPr>
                        <a:t>הפאושלי</a:t>
                      </a: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 ולא תינתן תוספת בגין שימוש בגנרטורים.</a:t>
                      </a:r>
                      <a:endParaRPr lang="en-IL" sz="1600" kern="1200" dirty="0">
                        <a:solidFill>
                          <a:schemeClr val="accent1">
                            <a:lumMod val="75000"/>
                          </a:schemeClr>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91103421"/>
                  </a:ext>
                </a:extLst>
              </a:tr>
              <a:tr h="761581">
                <a:tc>
                  <a:txBody>
                    <a:bodyPr/>
                    <a:lstStyle/>
                    <a:p>
                      <a:pPr algn="ctr" rtl="1">
                        <a:lnSpc>
                          <a:spcPct val="115000"/>
                        </a:lnSpc>
                        <a:spcAft>
                          <a:spcPts val="1000"/>
                        </a:spcAft>
                        <a:buNone/>
                      </a:pPr>
                      <a:endParaRPr lang="he-IL" sz="1600" dirty="0">
                        <a:solidFill>
                          <a:schemeClr val="accent1">
                            <a:lumMod val="75000"/>
                          </a:schemeClr>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R="21590" algn="r" rtl="1">
                        <a:lnSpc>
                          <a:spcPct val="115000"/>
                        </a:lnSpc>
                        <a:spcAft>
                          <a:spcPts val="1000"/>
                        </a:spcAft>
                        <a:buNone/>
                        <a:tabLst>
                          <a:tab pos="342900" algn="l"/>
                        </a:tabLst>
                      </a:pPr>
                      <a:r>
                        <a:rPr lang="he-IL" sz="1600" b="1" u="sng" dirty="0">
                          <a:solidFill>
                            <a:schemeClr val="accent1">
                              <a:lumMod val="75000"/>
                            </a:schemeClr>
                          </a:solidFill>
                          <a:effectLst/>
                          <a:latin typeface="Calibri" panose="020F0502020204030204" pitchFamily="34" charset="0"/>
                          <a:ea typeface="Calibri" panose="020F0502020204030204" pitchFamily="34" charset="0"/>
                          <a:cs typeface="+mn-cs"/>
                        </a:rPr>
                        <a:t>פינוי פסולת</a:t>
                      </a:r>
                      <a:endParaRPr lang="he-IL" sz="1600" dirty="0">
                        <a:solidFill>
                          <a:schemeClr val="accent1">
                            <a:lumMod val="75000"/>
                          </a:schemeClr>
                        </a:solidFill>
                        <a:effectLst/>
                        <a:latin typeface="Calibri" panose="020F0502020204030204" pitchFamily="34" charset="0"/>
                        <a:ea typeface="Calibri" panose="020F0502020204030204" pitchFamily="34" charset="0"/>
                        <a:cs typeface="+mn-cs"/>
                      </a:endParaRPr>
                    </a:p>
                    <a:p>
                      <a:pPr marR="21590" algn="r" rtl="1">
                        <a:lnSpc>
                          <a:spcPct val="115000"/>
                        </a:lnSpc>
                        <a:spcAft>
                          <a:spcPts val="1000"/>
                        </a:spcAft>
                        <a:buNone/>
                        <a:tabLst>
                          <a:tab pos="342900" algn="l"/>
                        </a:tabLst>
                      </a:pPr>
                      <a:r>
                        <a:rPr lang="he-IL" sz="1600" dirty="0">
                          <a:solidFill>
                            <a:schemeClr val="accent1">
                              <a:lumMod val="75000"/>
                            </a:schemeClr>
                          </a:solidFill>
                          <a:effectLst/>
                          <a:latin typeface="Calibri" panose="020F0502020204030204" pitchFamily="34" charset="0"/>
                          <a:ea typeface="Calibri" panose="020F0502020204030204" pitchFamily="34" charset="0"/>
                          <a:cs typeface="+mn-cs"/>
                        </a:rPr>
                        <a:t>קבלן יפנה על חשבונו את כל הפסולת / עפר / אדמה לאתר מורשה לרבות כל האגרות והתשלומים.</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31541945"/>
                  </a:ext>
                </a:extLst>
              </a:tr>
            </a:tbl>
          </a:graphicData>
        </a:graphic>
      </p:graphicFrame>
      <p:graphicFrame>
        <p:nvGraphicFramePr>
          <p:cNvPr id="9" name="טבלה 8">
            <a:extLst>
              <a:ext uri="{FF2B5EF4-FFF2-40B4-BE49-F238E27FC236}">
                <a16:creationId xmlns:a16="http://schemas.microsoft.com/office/drawing/2014/main" id="{E8E9A8A0-5C64-9762-9F7C-317C209E33D1}"/>
              </a:ext>
            </a:extLst>
          </p:cNvPr>
          <p:cNvGraphicFramePr>
            <a:graphicFrameLocks noGrp="1"/>
          </p:cNvGraphicFramePr>
          <p:nvPr>
            <p:extLst>
              <p:ext uri="{D42A27DB-BD31-4B8C-83A1-F6EECF244321}">
                <p14:modId xmlns:p14="http://schemas.microsoft.com/office/powerpoint/2010/main" val="1793983522"/>
              </p:ext>
            </p:extLst>
          </p:nvPr>
        </p:nvGraphicFramePr>
        <p:xfrm>
          <a:off x="380267" y="1668512"/>
          <a:ext cx="11532812" cy="2195576"/>
        </p:xfrm>
        <a:graphic>
          <a:graphicData uri="http://schemas.openxmlformats.org/drawingml/2006/table">
            <a:tbl>
              <a:tblPr rtl="1" firstRow="1" firstCol="1" lastRow="1" lastCol="1" bandRow="1" bandCol="1"/>
              <a:tblGrid>
                <a:gridCol w="1038693">
                  <a:extLst>
                    <a:ext uri="{9D8B030D-6E8A-4147-A177-3AD203B41FA5}">
                      <a16:colId xmlns:a16="http://schemas.microsoft.com/office/drawing/2014/main" val="1793583472"/>
                    </a:ext>
                  </a:extLst>
                </a:gridCol>
                <a:gridCol w="10494119">
                  <a:extLst>
                    <a:ext uri="{9D8B030D-6E8A-4147-A177-3AD203B41FA5}">
                      <a16:colId xmlns:a16="http://schemas.microsoft.com/office/drawing/2014/main" val="1905155072"/>
                    </a:ext>
                  </a:extLst>
                </a:gridCol>
              </a:tblGrid>
              <a:tr h="1080504">
                <a:tc>
                  <a:txBody>
                    <a:bodyPr/>
                    <a:lstStyle/>
                    <a:p>
                      <a:pPr algn="ctr" rtl="1">
                        <a:lnSpc>
                          <a:spcPct val="115000"/>
                        </a:lnSpc>
                        <a:spcAft>
                          <a:spcPts val="1000"/>
                        </a:spcAft>
                        <a:buNone/>
                      </a:pPr>
                      <a:endParaRPr lang="he-IL" sz="1600" dirty="0">
                        <a:solidFill>
                          <a:schemeClr val="accent1">
                            <a:lumMod val="75000"/>
                          </a:schemeClr>
                        </a:solidFill>
                        <a:effectLst/>
                        <a:latin typeface="Calibri" panose="020F0502020204030204" pitchFamily="34" charset="0"/>
                        <a:ea typeface="Calibri" panose="020F0502020204030204" pitchFamily="34" charset="0"/>
                        <a:cs typeface="+mn-cs"/>
                      </a:endParaRPr>
                    </a:p>
                  </a:txBody>
                  <a:tcPr marL="56675" marR="5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R="21590" algn="r" rtl="1">
                        <a:lnSpc>
                          <a:spcPct val="115000"/>
                        </a:lnSpc>
                        <a:spcAft>
                          <a:spcPts val="1000"/>
                        </a:spcAft>
                        <a:buNone/>
                      </a:pPr>
                      <a:r>
                        <a:rPr lang="he-IL" sz="1600" b="1" u="sng" dirty="0">
                          <a:solidFill>
                            <a:schemeClr val="accent1">
                              <a:lumMod val="75000"/>
                            </a:schemeClr>
                          </a:solidFill>
                          <a:effectLst/>
                          <a:latin typeface="Calibri" panose="020F0502020204030204" pitchFamily="34" charset="0"/>
                          <a:ea typeface="Calibri" panose="020F0502020204030204" pitchFamily="34" charset="0"/>
                          <a:cs typeface="+mn-cs"/>
                        </a:rPr>
                        <a:t>ציוד מכני הנדסי</a:t>
                      </a:r>
                      <a:br>
                        <a:rPr lang="he-IL" sz="1600" dirty="0">
                          <a:solidFill>
                            <a:schemeClr val="accent1">
                              <a:lumMod val="75000"/>
                            </a:schemeClr>
                          </a:solidFill>
                          <a:effectLst/>
                          <a:latin typeface="Calibri" panose="020F0502020204030204" pitchFamily="34" charset="0"/>
                          <a:ea typeface="Calibri" panose="020F0502020204030204" pitchFamily="34" charset="0"/>
                          <a:cs typeface="+mn-cs"/>
                        </a:rPr>
                      </a:br>
                      <a:r>
                        <a:rPr lang="he-IL" sz="1600" dirty="0">
                          <a:solidFill>
                            <a:schemeClr val="accent1">
                              <a:lumMod val="75000"/>
                            </a:schemeClr>
                          </a:solidFill>
                          <a:effectLst/>
                          <a:latin typeface="Calibri" panose="020F0502020204030204" pitchFamily="34" charset="0"/>
                          <a:ea typeface="Calibri" panose="020F0502020204030204" pitchFamily="34" charset="0"/>
                          <a:cs typeface="+mn-cs"/>
                        </a:rPr>
                        <a:t>כל הציוד המכאני ההנדסי אשר בשירות העבודה של הקבלן המבצע ו/או קבלני משנה /ו/או מי </a:t>
                      </a:r>
                      <a:br>
                        <a:rPr lang="he-IL" sz="1600" dirty="0">
                          <a:solidFill>
                            <a:schemeClr val="accent1">
                              <a:lumMod val="75000"/>
                            </a:schemeClr>
                          </a:solidFill>
                          <a:effectLst/>
                          <a:latin typeface="Calibri" panose="020F0502020204030204" pitchFamily="34" charset="0"/>
                          <a:ea typeface="Calibri" panose="020F0502020204030204" pitchFamily="34" charset="0"/>
                          <a:cs typeface="+mn-cs"/>
                        </a:rPr>
                      </a:br>
                      <a:r>
                        <a:rPr lang="he-IL" sz="1600" dirty="0">
                          <a:solidFill>
                            <a:schemeClr val="accent1">
                              <a:lumMod val="75000"/>
                            </a:schemeClr>
                          </a:solidFill>
                          <a:effectLst/>
                          <a:latin typeface="Calibri" panose="020F0502020204030204" pitchFamily="34" charset="0"/>
                          <a:ea typeface="Calibri" panose="020F0502020204030204" pitchFamily="34" charset="0"/>
                          <a:cs typeface="+mn-cs"/>
                        </a:rPr>
                        <a:t>מטעמו חייב באישורי מבחן תקינות שנתי של הכלים, צופר בזמן נסיעה לאחור ומפעילים בעלי רישיון נהיגה לכלי זה בתוקף. על הקבלן יהא להציג תיק רישיונות ציוד ומפעילים, ביטוח כלים וכד' טרם ביצוע העבודות.</a:t>
                      </a:r>
                    </a:p>
                  </a:txBody>
                  <a:tcPr marL="56675" marR="5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20460777"/>
                  </a:ext>
                </a:extLst>
              </a:tr>
              <a:tr h="804503">
                <a:tc>
                  <a:txBody>
                    <a:bodyPr/>
                    <a:lstStyle/>
                    <a:p>
                      <a:pPr algn="ctr" rtl="1">
                        <a:lnSpc>
                          <a:spcPct val="115000"/>
                        </a:lnSpc>
                        <a:spcAft>
                          <a:spcPts val="1000"/>
                        </a:spcAft>
                        <a:buNone/>
                      </a:pPr>
                      <a:endParaRPr lang="he-IL" sz="1600" dirty="0">
                        <a:solidFill>
                          <a:schemeClr val="accent1">
                            <a:lumMod val="75000"/>
                          </a:schemeClr>
                        </a:solidFill>
                        <a:effectLst/>
                        <a:latin typeface="Calibri" panose="020F0502020204030204" pitchFamily="34" charset="0"/>
                        <a:ea typeface="Calibri" panose="020F0502020204030204" pitchFamily="34" charset="0"/>
                        <a:cs typeface="+mn-cs"/>
                      </a:endParaRPr>
                    </a:p>
                  </a:txBody>
                  <a:tcPr marL="56675" marR="5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R="21590" algn="r" rtl="1">
                        <a:lnSpc>
                          <a:spcPct val="115000"/>
                        </a:lnSpc>
                        <a:spcAft>
                          <a:spcPts val="1000"/>
                        </a:spcAft>
                        <a:buNone/>
                      </a:pPr>
                      <a:r>
                        <a:rPr lang="he-IL" sz="1600" b="1" u="sng" dirty="0">
                          <a:solidFill>
                            <a:schemeClr val="accent1">
                              <a:lumMod val="75000"/>
                            </a:schemeClr>
                          </a:solidFill>
                          <a:effectLst/>
                          <a:latin typeface="Calibri" panose="020F0502020204030204" pitchFamily="34" charset="0"/>
                          <a:ea typeface="Calibri" panose="020F0502020204030204" pitchFamily="34" charset="0"/>
                          <a:cs typeface="+mn-cs"/>
                        </a:rPr>
                        <a:t>בקרת תהליך</a:t>
                      </a:r>
                      <a:br>
                        <a:rPr lang="he-IL" sz="1600" dirty="0">
                          <a:solidFill>
                            <a:schemeClr val="accent1">
                              <a:lumMod val="75000"/>
                            </a:schemeClr>
                          </a:solidFill>
                          <a:effectLst/>
                          <a:latin typeface="Calibri" panose="020F0502020204030204" pitchFamily="34" charset="0"/>
                          <a:ea typeface="Calibri" panose="020F0502020204030204" pitchFamily="34" charset="0"/>
                          <a:cs typeface="+mn-cs"/>
                        </a:rPr>
                      </a:br>
                      <a:r>
                        <a:rPr lang="he-IL" sz="1600" dirty="0">
                          <a:solidFill>
                            <a:schemeClr val="accent1">
                              <a:lumMod val="75000"/>
                            </a:schemeClr>
                          </a:solidFill>
                          <a:effectLst/>
                          <a:latin typeface="Calibri" panose="020F0502020204030204" pitchFamily="34" charset="0"/>
                          <a:ea typeface="Calibri" panose="020F0502020204030204" pitchFamily="34" charset="0"/>
                          <a:cs typeface="+mn-cs"/>
                        </a:rPr>
                        <a:t>לפני ובסיום כל שלב ביצוע, יש להודיע למפקח מראש לצורך בקרת התהליך, בדיקת העבודה ואישורה. עבודה שתבוצע ללא אישור המפקח תפורק ועל חשבון הקבלן. </a:t>
                      </a:r>
                      <a:br>
                        <a:rPr lang="en-US" sz="1600" dirty="0">
                          <a:solidFill>
                            <a:schemeClr val="accent1">
                              <a:lumMod val="75000"/>
                            </a:schemeClr>
                          </a:solidFill>
                          <a:effectLst/>
                          <a:latin typeface="Calibri" panose="020F0502020204030204" pitchFamily="34" charset="0"/>
                          <a:ea typeface="Calibri" panose="020F0502020204030204" pitchFamily="34" charset="0"/>
                          <a:cs typeface="+mn-cs"/>
                        </a:rPr>
                      </a:br>
                      <a:endParaRPr lang="he-IL" sz="1600" dirty="0">
                        <a:solidFill>
                          <a:schemeClr val="accent1">
                            <a:lumMod val="75000"/>
                          </a:schemeClr>
                        </a:solidFill>
                        <a:effectLst/>
                        <a:latin typeface="Calibri" panose="020F0502020204030204" pitchFamily="34" charset="0"/>
                        <a:ea typeface="Calibri" panose="020F0502020204030204" pitchFamily="34" charset="0"/>
                        <a:cs typeface="+mn-cs"/>
                      </a:endParaRPr>
                    </a:p>
                  </a:txBody>
                  <a:tcPr marL="56675" marR="5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19712906"/>
                  </a:ext>
                </a:extLst>
              </a:tr>
            </a:tbl>
          </a:graphicData>
        </a:graphic>
      </p:graphicFrame>
      <p:pic>
        <p:nvPicPr>
          <p:cNvPr id="3" name="תמונה 1">
            <a:extLst>
              <a:ext uri="{FF2B5EF4-FFF2-40B4-BE49-F238E27FC236}">
                <a16:creationId xmlns:a16="http://schemas.microsoft.com/office/drawing/2014/main" id="{244C46D0-B7B4-75D5-1628-D3A9D44D89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631" y="323984"/>
            <a:ext cx="1792830" cy="956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68745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1D4F4-528F-A8C1-9B45-8E656CAA5F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A88393-61D3-132C-E8A5-8F7749B6325A}"/>
              </a:ext>
            </a:extLst>
          </p:cNvPr>
          <p:cNvSpPr txBox="1">
            <a:spLocks/>
          </p:cNvSpPr>
          <p:nvPr/>
        </p:nvSpPr>
        <p:spPr>
          <a:xfrm>
            <a:off x="2871281" y="704948"/>
            <a:ext cx="6919194" cy="1323439"/>
          </a:xfrm>
          <a:prstGeom prst="rect">
            <a:avLst/>
          </a:prstGeom>
          <a:noFill/>
          <a:ln>
            <a:noFill/>
          </a:ln>
        </p:spPr>
        <p:style>
          <a:lnRef idx="1">
            <a:schemeClr val="dk1"/>
          </a:lnRef>
          <a:fillRef idx="2">
            <a:schemeClr val="dk1"/>
          </a:fillRef>
          <a:effectRef idx="1">
            <a:schemeClr val="dk1"/>
          </a:effectRef>
          <a:fontRef idx="minor">
            <a:schemeClr val="dk1"/>
          </a:fontRef>
        </p:style>
        <p:txBody>
          <a:bodyPr wrap="square">
            <a:spAutoFit/>
          </a:bodyPr>
          <a:lstStyle>
            <a:defPPr>
              <a:defRPr lang="he-IL"/>
            </a:defPPr>
            <a:lvl1pPr algn="ctr" fontAlgn="base">
              <a:spcBef>
                <a:spcPct val="0"/>
              </a:spcBef>
              <a:spcAft>
                <a:spcPct val="0"/>
              </a:spcAft>
              <a:defRPr sz="4000" b="1" u="sng">
                <a:solidFill>
                  <a:schemeClr val="accent1">
                    <a:lumMod val="75000"/>
                  </a:schemeClr>
                </a:solidFill>
                <a:latin typeface="Calibri" panose="020F050202020403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he-IL" b="0" u="none" dirty="0"/>
              <a:t>תיאור הפרויקט ונתונים כלליים:</a:t>
            </a:r>
            <a:br>
              <a:rPr lang="he-IL" b="0" u="none" dirty="0"/>
            </a:br>
            <a:endParaRPr lang="en-IL" b="0" u="none" dirty="0"/>
          </a:p>
        </p:txBody>
      </p:sp>
      <p:pic>
        <p:nvPicPr>
          <p:cNvPr id="6" name="תמונה 5">
            <a:extLst>
              <a:ext uri="{FF2B5EF4-FFF2-40B4-BE49-F238E27FC236}">
                <a16:creationId xmlns:a16="http://schemas.microsoft.com/office/drawing/2014/main" id="{18816D30-6EEB-6965-0CA3-AF635EB4C574}"/>
              </a:ext>
            </a:extLst>
          </p:cNvPr>
          <p:cNvPicPr>
            <a:picLocks noChangeAspect="1"/>
          </p:cNvPicPr>
          <p:nvPr/>
        </p:nvPicPr>
        <p:blipFill>
          <a:blip r:embed="rId2"/>
          <a:stretch>
            <a:fillRect/>
          </a:stretch>
        </p:blipFill>
        <p:spPr>
          <a:xfrm>
            <a:off x="10839261" y="0"/>
            <a:ext cx="1352739" cy="1409897"/>
          </a:xfrm>
          <a:prstGeom prst="rect">
            <a:avLst/>
          </a:prstGeom>
        </p:spPr>
      </p:pic>
      <p:graphicFrame>
        <p:nvGraphicFramePr>
          <p:cNvPr id="7" name="טבלה 6">
            <a:extLst>
              <a:ext uri="{FF2B5EF4-FFF2-40B4-BE49-F238E27FC236}">
                <a16:creationId xmlns:a16="http://schemas.microsoft.com/office/drawing/2014/main" id="{4DA7FD5E-4DE3-C797-D58E-013DD6653D65}"/>
              </a:ext>
            </a:extLst>
          </p:cNvPr>
          <p:cNvGraphicFramePr>
            <a:graphicFrameLocks noGrp="1"/>
          </p:cNvGraphicFramePr>
          <p:nvPr>
            <p:extLst>
              <p:ext uri="{D42A27DB-BD31-4B8C-83A1-F6EECF244321}">
                <p14:modId xmlns:p14="http://schemas.microsoft.com/office/powerpoint/2010/main" val="3692700318"/>
              </p:ext>
            </p:extLst>
          </p:nvPr>
        </p:nvGraphicFramePr>
        <p:xfrm>
          <a:off x="407471" y="1547765"/>
          <a:ext cx="11532812" cy="5491917"/>
        </p:xfrm>
        <a:graphic>
          <a:graphicData uri="http://schemas.openxmlformats.org/drawingml/2006/table">
            <a:tbl>
              <a:tblPr rtl="1" firstRow="1" firstCol="1" lastRow="1" lastCol="1" bandRow="1" bandCol="1"/>
              <a:tblGrid>
                <a:gridCol w="1040214">
                  <a:extLst>
                    <a:ext uri="{9D8B030D-6E8A-4147-A177-3AD203B41FA5}">
                      <a16:colId xmlns:a16="http://schemas.microsoft.com/office/drawing/2014/main" val="1241042276"/>
                    </a:ext>
                  </a:extLst>
                </a:gridCol>
                <a:gridCol w="10492598">
                  <a:extLst>
                    <a:ext uri="{9D8B030D-6E8A-4147-A177-3AD203B41FA5}">
                      <a16:colId xmlns:a16="http://schemas.microsoft.com/office/drawing/2014/main" val="2884252998"/>
                    </a:ext>
                  </a:extLst>
                </a:gridCol>
              </a:tblGrid>
              <a:tr h="753434">
                <a:tc>
                  <a:txBody>
                    <a:bodyPr/>
                    <a:lstStyle/>
                    <a:p>
                      <a:pPr algn="ctr" rtl="1">
                        <a:lnSpc>
                          <a:spcPct val="115000"/>
                        </a:lnSpc>
                        <a:spcAft>
                          <a:spcPts val="1000"/>
                        </a:spcAft>
                        <a:buNone/>
                      </a:pPr>
                      <a:endParaRPr lang="he-IL" sz="1600" dirty="0">
                        <a:solidFill>
                          <a:schemeClr val="accent1">
                            <a:lumMod val="75000"/>
                          </a:schemeClr>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R="21590" algn="r" rtl="1">
                        <a:lnSpc>
                          <a:spcPct val="115000"/>
                        </a:lnSpc>
                        <a:spcAft>
                          <a:spcPts val="1000"/>
                        </a:spcAft>
                        <a:buNone/>
                        <a:tabLst>
                          <a:tab pos="342900" algn="l"/>
                        </a:tabLst>
                      </a:pPr>
                      <a:r>
                        <a:rPr lang="he-IL" sz="1600" b="1" u="sng" dirty="0">
                          <a:solidFill>
                            <a:schemeClr val="accent1">
                              <a:lumMod val="75000"/>
                            </a:schemeClr>
                          </a:solidFill>
                          <a:effectLst/>
                          <a:latin typeface="Calibri" panose="020F0502020204030204" pitchFamily="34" charset="0"/>
                          <a:ea typeface="Calibri" panose="020F0502020204030204" pitchFamily="34" charset="0"/>
                          <a:cs typeface="+mn-cs"/>
                        </a:rPr>
                        <a:t>עיון והבנת החומר למכרז</a:t>
                      </a:r>
                      <a:br>
                        <a:rPr lang="he-IL" sz="1600" dirty="0">
                          <a:solidFill>
                            <a:schemeClr val="accent1">
                              <a:lumMod val="75000"/>
                            </a:schemeClr>
                          </a:solidFill>
                          <a:effectLst/>
                          <a:latin typeface="Calibri" panose="020F0502020204030204" pitchFamily="34" charset="0"/>
                          <a:ea typeface="Calibri" panose="020F0502020204030204" pitchFamily="34" charset="0"/>
                          <a:cs typeface="+mn-cs"/>
                        </a:rPr>
                      </a:br>
                      <a:r>
                        <a:rPr lang="he-IL" sz="1600" dirty="0">
                          <a:solidFill>
                            <a:schemeClr val="accent1">
                              <a:lumMod val="75000"/>
                            </a:schemeClr>
                          </a:solidFill>
                          <a:effectLst/>
                          <a:latin typeface="Calibri" panose="020F0502020204030204" pitchFamily="34" charset="0"/>
                          <a:ea typeface="Calibri" panose="020F0502020204030204" pitchFamily="34" charset="0"/>
                          <a:cs typeface="+mn-cs"/>
                        </a:rPr>
                        <a:t>על המציע לוודא, כי בטרם הגיש הצעתו, עיין והבין את כל האמור בחוברת זו לרבות כל מסמך המצורף אליה ושאינו מצורף וכן בתיאור הליך ההזמנה להגשת הצעות מחיר </a:t>
                      </a:r>
                      <a:r>
                        <a:rPr lang="he-IL" sz="1600" dirty="0" err="1">
                          <a:solidFill>
                            <a:schemeClr val="accent1">
                              <a:lumMod val="75000"/>
                            </a:schemeClr>
                          </a:solidFill>
                          <a:effectLst/>
                          <a:latin typeface="Calibri" panose="020F0502020204030204" pitchFamily="34" charset="0"/>
                          <a:ea typeface="Calibri" panose="020F0502020204030204" pitchFamily="34" charset="0"/>
                          <a:cs typeface="+mn-cs"/>
                        </a:rPr>
                        <a:t>הרצ"ב</a:t>
                      </a:r>
                      <a:r>
                        <a:rPr lang="he-IL" sz="1600" dirty="0">
                          <a:solidFill>
                            <a:schemeClr val="accent1">
                              <a:lumMod val="75000"/>
                            </a:schemeClr>
                          </a:solidFill>
                          <a:effectLst/>
                          <a:latin typeface="Calibri" panose="020F0502020204030204" pitchFamily="34" charset="0"/>
                          <a:ea typeface="Calibri" panose="020F0502020204030204" pitchFamily="34" charset="0"/>
                          <a:cs typeface="+mn-cs"/>
                        </a:rPr>
                        <a:t> כחלק ממסמכי המכרז. על הקבלן למסור בהגשה חומר מודפס וחתום על כל נספחיו.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45289890"/>
                  </a:ext>
                </a:extLst>
              </a:tr>
              <a:tr h="1387461">
                <a:tc>
                  <a:txBody>
                    <a:bodyPr/>
                    <a:lstStyle/>
                    <a:p>
                      <a:pPr algn="ctr" rtl="1">
                        <a:lnSpc>
                          <a:spcPct val="115000"/>
                        </a:lnSpc>
                        <a:spcAft>
                          <a:spcPts val="1000"/>
                        </a:spcAft>
                        <a:buNone/>
                      </a:pPr>
                      <a:endParaRPr lang="he-IL" sz="1600" dirty="0">
                        <a:solidFill>
                          <a:schemeClr val="accent1">
                            <a:lumMod val="75000"/>
                          </a:schemeClr>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R="21590" algn="r" rtl="1">
                        <a:lnSpc>
                          <a:spcPct val="115000"/>
                        </a:lnSpc>
                        <a:spcAft>
                          <a:spcPts val="1000"/>
                        </a:spcAft>
                        <a:buNone/>
                        <a:tabLst>
                          <a:tab pos="342900" algn="l"/>
                        </a:tabLst>
                      </a:pPr>
                      <a:r>
                        <a:rPr lang="he-IL" sz="1600" b="1" u="sng" kern="1200" dirty="0">
                          <a:solidFill>
                            <a:schemeClr val="accent1">
                              <a:lumMod val="75000"/>
                            </a:schemeClr>
                          </a:solidFill>
                          <a:effectLst/>
                          <a:latin typeface="Calibri" panose="020F0502020204030204" pitchFamily="34" charset="0"/>
                          <a:ea typeface="Calibri" panose="020F0502020204030204" pitchFamily="34" charset="0"/>
                          <a:cs typeface="+mn-cs"/>
                        </a:rPr>
                        <a:t>חשבונות</a:t>
                      </a:r>
                    </a:p>
                    <a:p>
                      <a:pPr marR="21590" algn="r" rtl="1">
                        <a:lnSpc>
                          <a:spcPct val="115000"/>
                        </a:lnSpc>
                        <a:spcAft>
                          <a:spcPts val="1000"/>
                        </a:spcAft>
                        <a:buNone/>
                        <a:tabLst>
                          <a:tab pos="342900" algn="l"/>
                        </a:tabLst>
                      </a:pP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עבור סעיפי המבנה (פרק 01 –</a:t>
                      </a:r>
                      <a:r>
                        <a:rPr lang="he-IL" sz="1600" kern="1200" dirty="0" err="1">
                          <a:solidFill>
                            <a:schemeClr val="accent1">
                              <a:lumMod val="75000"/>
                            </a:schemeClr>
                          </a:solidFill>
                          <a:effectLst/>
                          <a:latin typeface="Calibri" panose="020F0502020204030204" pitchFamily="34" charset="0"/>
                          <a:ea typeface="Calibri" panose="020F0502020204030204" pitchFamily="34" charset="0"/>
                          <a:cs typeface="+mn-cs"/>
                        </a:rPr>
                        <a:t>פאושל</a:t>
                      </a: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 הקבלן יגיש עפ"י אבני תשלום חוזיים המצורפים לחוזה זה.</a:t>
                      </a:r>
                      <a:br>
                        <a:rPr lang="en-US" sz="1600" kern="1200" dirty="0">
                          <a:solidFill>
                            <a:schemeClr val="accent1">
                              <a:lumMod val="75000"/>
                            </a:schemeClr>
                          </a:solidFill>
                          <a:effectLst/>
                          <a:latin typeface="Calibri" panose="020F0502020204030204" pitchFamily="34" charset="0"/>
                          <a:ea typeface="Calibri" panose="020F0502020204030204" pitchFamily="34" charset="0"/>
                          <a:cs typeface="+mn-cs"/>
                        </a:rPr>
                      </a:b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עבור סעיפי הפיתוח (מבנה 02) לכל חשבון חלקי יש לצרף חישובי כמויות וסקיצות מתאימות אשר מבוססים על תרשימים שיאושרו על ידי הפיקוח. בתום העבודה, יצורפו לח-ן הסופי </a:t>
                      </a:r>
                      <a:r>
                        <a:rPr lang="he-IL" sz="1600" kern="1200" dirty="0" err="1">
                          <a:solidFill>
                            <a:schemeClr val="accent1">
                              <a:lumMod val="75000"/>
                            </a:schemeClr>
                          </a:solidFill>
                          <a:effectLst/>
                          <a:latin typeface="Calibri" panose="020F0502020204030204" pitchFamily="34" charset="0"/>
                          <a:ea typeface="Calibri" panose="020F0502020204030204" pitchFamily="34" charset="0"/>
                          <a:cs typeface="+mn-cs"/>
                        </a:rPr>
                        <a:t>תכניות</a:t>
                      </a: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 "לאחר ביצוע" חתומות ע"י המתכנן הרלוונטי מסמך שיהווה חלק בלתי נפרד ממסמכי </a:t>
                      </a:r>
                      <a:r>
                        <a:rPr lang="he-IL" sz="1600" kern="1200" dirty="0" err="1">
                          <a:solidFill>
                            <a:schemeClr val="accent1">
                              <a:lumMod val="75000"/>
                            </a:schemeClr>
                          </a:solidFill>
                          <a:effectLst/>
                          <a:latin typeface="Calibri" panose="020F0502020204030204" pitchFamily="34" charset="0"/>
                          <a:ea typeface="Calibri" panose="020F0502020204030204" pitchFamily="34" charset="0"/>
                          <a:cs typeface="+mn-cs"/>
                        </a:rPr>
                        <a:t>הח</a:t>
                      </a: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-ן הסופי. </a:t>
                      </a:r>
                      <a:r>
                        <a:rPr lang="he-IL" sz="1600" kern="1200" dirty="0" err="1">
                          <a:solidFill>
                            <a:schemeClr val="accent1">
                              <a:lumMod val="75000"/>
                            </a:schemeClr>
                          </a:solidFill>
                          <a:effectLst/>
                          <a:latin typeface="Calibri" panose="020F0502020204030204" pitchFamily="34" charset="0"/>
                          <a:ea typeface="Calibri" panose="020F0502020204030204" pitchFamily="34" charset="0"/>
                          <a:cs typeface="+mn-cs"/>
                        </a:rPr>
                        <a:t>התכנית</a:t>
                      </a: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 לאחר ביצוע" תהיה ממוחשבת.</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40520238"/>
                  </a:ext>
                </a:extLst>
              </a:tr>
              <a:tr h="1023998">
                <a:tc>
                  <a:txBody>
                    <a:bodyPr/>
                    <a:lstStyle/>
                    <a:p>
                      <a:pPr algn="ctr" rtl="1">
                        <a:lnSpc>
                          <a:spcPct val="115000"/>
                        </a:lnSpc>
                        <a:spcAft>
                          <a:spcPts val="1000"/>
                        </a:spcAft>
                        <a:buNone/>
                      </a:pPr>
                      <a:endParaRPr lang="he-IL" sz="1600" dirty="0">
                        <a:solidFill>
                          <a:schemeClr val="accent1">
                            <a:lumMod val="75000"/>
                          </a:schemeClr>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21590" lvl="0" indent="0" algn="r" defTabSz="914400" rtl="1" eaLnBrk="1" fontAlgn="auto" latinLnBrk="0" hangingPunct="1">
                        <a:lnSpc>
                          <a:spcPct val="115000"/>
                        </a:lnSpc>
                        <a:spcBef>
                          <a:spcPts val="0"/>
                        </a:spcBef>
                        <a:spcAft>
                          <a:spcPts val="1000"/>
                        </a:spcAft>
                        <a:buClrTx/>
                        <a:buSzTx/>
                        <a:buFontTx/>
                        <a:buNone/>
                        <a:tabLst>
                          <a:tab pos="342900" algn="l"/>
                        </a:tabLst>
                        <a:defRPr/>
                      </a:pPr>
                      <a:r>
                        <a:rPr lang="he-IL" sz="1600" b="1" u="sng" dirty="0">
                          <a:solidFill>
                            <a:schemeClr val="accent1">
                              <a:lumMod val="75000"/>
                            </a:schemeClr>
                          </a:solidFill>
                          <a:effectLst/>
                          <a:latin typeface="Calibri" panose="020F0502020204030204" pitchFamily="34" charset="0"/>
                          <a:ea typeface="Calibri" panose="020F0502020204030204" pitchFamily="34" charset="0"/>
                          <a:cs typeface="+mn-cs"/>
                        </a:rPr>
                        <a:t>עבודות חריגות</a:t>
                      </a:r>
                      <a:br>
                        <a:rPr lang="he-IL" sz="1600" dirty="0">
                          <a:solidFill>
                            <a:schemeClr val="accent1">
                              <a:lumMod val="75000"/>
                            </a:schemeClr>
                          </a:solidFill>
                          <a:effectLst/>
                          <a:latin typeface="Calibri" panose="020F0502020204030204" pitchFamily="34" charset="0"/>
                          <a:ea typeface="Calibri" panose="020F0502020204030204" pitchFamily="34" charset="0"/>
                          <a:cs typeface="+mn-cs"/>
                        </a:rPr>
                      </a:br>
                      <a:r>
                        <a:rPr lang="he-IL" sz="1600" dirty="0">
                          <a:solidFill>
                            <a:schemeClr val="accent1">
                              <a:lumMod val="75000"/>
                            </a:schemeClr>
                          </a:solidFill>
                          <a:effectLst/>
                          <a:latin typeface="Calibri" panose="020F0502020204030204" pitchFamily="34" charset="0"/>
                          <a:ea typeface="Calibri" panose="020F0502020204030204" pitchFamily="34" charset="0"/>
                          <a:cs typeface="+mn-cs"/>
                        </a:rPr>
                        <a:t>יוגשו בצורה מפורטת לפי דרישת המפקח. </a:t>
                      </a:r>
                      <a:br>
                        <a:rPr lang="en-US" sz="1600" dirty="0">
                          <a:solidFill>
                            <a:schemeClr val="accent1">
                              <a:lumMod val="75000"/>
                            </a:schemeClr>
                          </a:solidFill>
                          <a:effectLst/>
                          <a:latin typeface="Calibri" panose="020F0502020204030204" pitchFamily="34" charset="0"/>
                          <a:ea typeface="Calibri" panose="020F0502020204030204" pitchFamily="34" charset="0"/>
                          <a:cs typeface="+mn-cs"/>
                        </a:rPr>
                      </a:br>
                      <a:r>
                        <a:rPr lang="he-IL" sz="1600" dirty="0">
                          <a:solidFill>
                            <a:schemeClr val="accent1">
                              <a:lumMod val="75000"/>
                            </a:schemeClr>
                          </a:solidFill>
                          <a:effectLst/>
                          <a:latin typeface="Calibri" panose="020F0502020204030204" pitchFamily="34" charset="0"/>
                          <a:ea typeface="Calibri" panose="020F0502020204030204" pitchFamily="34" charset="0"/>
                          <a:cs typeface="+mn-cs"/>
                        </a:rPr>
                        <a:t>עבודה לא תאושר ללא אישור מראש מהמפקח וממזמין העבודה.</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57156571"/>
                  </a:ext>
                </a:extLst>
              </a:tr>
              <a:tr h="2145343">
                <a:tc>
                  <a:txBody>
                    <a:bodyPr/>
                    <a:lstStyle/>
                    <a:p>
                      <a:pPr algn="ctr" rtl="1">
                        <a:lnSpc>
                          <a:spcPct val="115000"/>
                        </a:lnSpc>
                        <a:spcAft>
                          <a:spcPts val="1000"/>
                        </a:spcAft>
                        <a:buNone/>
                      </a:pPr>
                      <a:endParaRPr lang="he-IL" sz="1600" dirty="0">
                        <a:solidFill>
                          <a:schemeClr val="accent1">
                            <a:lumMod val="75000"/>
                          </a:schemeClr>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21590" lvl="0" indent="0" algn="r" defTabSz="914400" rtl="1" eaLnBrk="1" fontAlgn="auto" latinLnBrk="0" hangingPunct="1">
                        <a:lnSpc>
                          <a:spcPct val="115000"/>
                        </a:lnSpc>
                        <a:spcBef>
                          <a:spcPts val="0"/>
                        </a:spcBef>
                        <a:spcAft>
                          <a:spcPts val="1000"/>
                        </a:spcAft>
                        <a:buClrTx/>
                        <a:buSzTx/>
                        <a:buFontTx/>
                        <a:buNone/>
                        <a:tabLst>
                          <a:tab pos="342900" algn="l"/>
                        </a:tabLst>
                        <a:defRPr/>
                      </a:pPr>
                      <a:r>
                        <a:rPr lang="he-IL" sz="1600" b="0" u="none" kern="1200" dirty="0">
                          <a:solidFill>
                            <a:schemeClr val="accent1">
                              <a:lumMod val="75000"/>
                            </a:schemeClr>
                          </a:solidFill>
                          <a:effectLst/>
                          <a:latin typeface="Calibri" panose="020F0502020204030204" pitchFamily="34" charset="0"/>
                          <a:ea typeface="Calibri" panose="020F0502020204030204" pitchFamily="34" charset="0"/>
                          <a:cs typeface="+mn-cs"/>
                        </a:rPr>
                        <a:t>-</a:t>
                      </a:r>
                      <a:r>
                        <a:rPr lang="he-IL" sz="1600" kern="1200" dirty="0">
                          <a:solidFill>
                            <a:schemeClr val="accent5">
                              <a:lumMod val="50000"/>
                            </a:schemeClr>
                          </a:solidFill>
                          <a:effectLst/>
                          <a:latin typeface="Calibri" panose="020F0502020204030204" pitchFamily="34" charset="0"/>
                          <a:ea typeface="Calibri" panose="020F0502020204030204" pitchFamily="34" charset="0"/>
                          <a:cs typeface="+mn-cs"/>
                        </a:rPr>
                        <a:t>הקבלן </a:t>
                      </a:r>
                      <a:r>
                        <a:rPr lang="he-IL" sz="1600" kern="1200" dirty="0" err="1">
                          <a:solidFill>
                            <a:schemeClr val="accent5">
                              <a:lumMod val="50000"/>
                            </a:schemeClr>
                          </a:solidFill>
                          <a:effectLst/>
                          <a:latin typeface="Calibri" panose="020F0502020204030204" pitchFamily="34" charset="0"/>
                          <a:ea typeface="Calibri" panose="020F0502020204030204" pitchFamily="34" charset="0"/>
                          <a:cs typeface="+mn-cs"/>
                        </a:rPr>
                        <a:t>מחוייב</a:t>
                      </a:r>
                      <a:r>
                        <a:rPr lang="he-IL" sz="1600" kern="1200" dirty="0">
                          <a:solidFill>
                            <a:schemeClr val="accent5">
                              <a:lumMod val="50000"/>
                            </a:schemeClr>
                          </a:solidFill>
                          <a:effectLst/>
                          <a:latin typeface="Calibri" panose="020F0502020204030204" pitchFamily="34" charset="0"/>
                          <a:ea typeface="Calibri" panose="020F0502020204030204" pitchFamily="34" charset="0"/>
                          <a:cs typeface="+mn-cs"/>
                        </a:rPr>
                        <a:t> להעסיק מנהל עבודה ומנהל פרויקט אשר יהיו צמודים באתר במשרה מלאה.</a:t>
                      </a:r>
                    </a:p>
                    <a:p>
                      <a:pPr marL="0" marR="21590" lvl="0" indent="0" algn="r" defTabSz="914400" rtl="1" eaLnBrk="1" fontAlgn="auto" latinLnBrk="0" hangingPunct="1">
                        <a:lnSpc>
                          <a:spcPct val="115000"/>
                        </a:lnSpc>
                        <a:spcBef>
                          <a:spcPts val="0"/>
                        </a:spcBef>
                        <a:spcAft>
                          <a:spcPts val="1000"/>
                        </a:spcAft>
                        <a:buClrTx/>
                        <a:buSzTx/>
                        <a:buFontTx/>
                        <a:buNone/>
                        <a:tabLst>
                          <a:tab pos="342900" algn="l"/>
                        </a:tabLst>
                        <a:defRPr/>
                      </a:pPr>
                      <a:endParaRPr lang="he-IL" sz="1600" b="0" u="none" kern="1200" dirty="0">
                        <a:solidFill>
                          <a:schemeClr val="accent5">
                            <a:lumMod val="50000"/>
                          </a:schemeClr>
                        </a:solidFill>
                        <a:effectLst/>
                        <a:latin typeface="Calibri" panose="020F0502020204030204" pitchFamily="34" charset="0"/>
                        <a:ea typeface="Calibri" panose="020F0502020204030204" pitchFamily="34" charset="0"/>
                        <a:cs typeface="+mn-cs"/>
                      </a:endParaRPr>
                    </a:p>
                    <a:p>
                      <a:pPr marL="0" marR="21590" lvl="0" indent="0" algn="r" defTabSz="914400" rtl="1" eaLnBrk="1" fontAlgn="auto" latinLnBrk="0" hangingPunct="1">
                        <a:lnSpc>
                          <a:spcPct val="115000"/>
                        </a:lnSpc>
                        <a:spcBef>
                          <a:spcPts val="0"/>
                        </a:spcBef>
                        <a:spcAft>
                          <a:spcPts val="1000"/>
                        </a:spcAft>
                        <a:buClrTx/>
                        <a:buSzTx/>
                        <a:buFontTx/>
                        <a:buNone/>
                        <a:tabLst>
                          <a:tab pos="342900" algn="l"/>
                        </a:tabLst>
                        <a:defRPr/>
                      </a:pPr>
                      <a:endParaRPr lang="en-IL" sz="1600" b="0" u="none" kern="1200" dirty="0">
                        <a:solidFill>
                          <a:schemeClr val="accent5">
                            <a:lumMod val="50000"/>
                          </a:schemeClr>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05666794"/>
                  </a:ext>
                </a:extLst>
              </a:tr>
            </a:tbl>
          </a:graphicData>
        </a:graphic>
      </p:graphicFrame>
      <p:pic>
        <p:nvPicPr>
          <p:cNvPr id="3" name="תמונה 1">
            <a:extLst>
              <a:ext uri="{FF2B5EF4-FFF2-40B4-BE49-F238E27FC236}">
                <a16:creationId xmlns:a16="http://schemas.microsoft.com/office/drawing/2014/main" id="{D92C7420-21C6-69C3-443C-F6419F4F0C6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631" y="323984"/>
            <a:ext cx="1792830" cy="956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45240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88B1A-7144-876B-2FE3-5E2C9D1ACB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F364AC-D288-5785-FB71-48CD4C55F067}"/>
              </a:ext>
            </a:extLst>
          </p:cNvPr>
          <p:cNvSpPr txBox="1">
            <a:spLocks/>
          </p:cNvSpPr>
          <p:nvPr/>
        </p:nvSpPr>
        <p:spPr>
          <a:xfrm>
            <a:off x="2871281" y="704948"/>
            <a:ext cx="6919194" cy="1323439"/>
          </a:xfrm>
          <a:prstGeom prst="rect">
            <a:avLst/>
          </a:prstGeom>
          <a:noFill/>
          <a:ln>
            <a:noFill/>
          </a:ln>
        </p:spPr>
        <p:style>
          <a:lnRef idx="1">
            <a:schemeClr val="dk1"/>
          </a:lnRef>
          <a:fillRef idx="2">
            <a:schemeClr val="dk1"/>
          </a:fillRef>
          <a:effectRef idx="1">
            <a:schemeClr val="dk1"/>
          </a:effectRef>
          <a:fontRef idx="minor">
            <a:schemeClr val="dk1"/>
          </a:fontRef>
        </p:style>
        <p:txBody>
          <a:bodyPr wrap="square">
            <a:spAutoFit/>
          </a:bodyPr>
          <a:lstStyle>
            <a:defPPr>
              <a:defRPr lang="he-IL"/>
            </a:defPPr>
            <a:lvl1pPr algn="ctr" fontAlgn="base">
              <a:spcBef>
                <a:spcPct val="0"/>
              </a:spcBef>
              <a:spcAft>
                <a:spcPct val="0"/>
              </a:spcAft>
              <a:defRPr sz="4000" b="1" u="sng">
                <a:solidFill>
                  <a:schemeClr val="accent1">
                    <a:lumMod val="75000"/>
                  </a:schemeClr>
                </a:solidFill>
                <a:latin typeface="Calibri" panose="020F050202020403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he-IL" b="0" u="none" dirty="0"/>
              <a:t>תיאור הפרויקט ונתונים כלליים:</a:t>
            </a:r>
            <a:br>
              <a:rPr lang="he-IL" b="0" u="none" dirty="0"/>
            </a:br>
            <a:endParaRPr lang="en-IL" b="0" u="none" dirty="0"/>
          </a:p>
        </p:txBody>
      </p:sp>
      <p:pic>
        <p:nvPicPr>
          <p:cNvPr id="6" name="תמונה 5">
            <a:extLst>
              <a:ext uri="{FF2B5EF4-FFF2-40B4-BE49-F238E27FC236}">
                <a16:creationId xmlns:a16="http://schemas.microsoft.com/office/drawing/2014/main" id="{568E8FD4-D284-C407-19F5-68F6DE323886}"/>
              </a:ext>
            </a:extLst>
          </p:cNvPr>
          <p:cNvPicPr>
            <a:picLocks noChangeAspect="1"/>
          </p:cNvPicPr>
          <p:nvPr/>
        </p:nvPicPr>
        <p:blipFill>
          <a:blip r:embed="rId2"/>
          <a:stretch>
            <a:fillRect/>
          </a:stretch>
        </p:blipFill>
        <p:spPr>
          <a:xfrm>
            <a:off x="10839261" y="0"/>
            <a:ext cx="1352739" cy="1409897"/>
          </a:xfrm>
          <a:prstGeom prst="rect">
            <a:avLst/>
          </a:prstGeom>
        </p:spPr>
      </p:pic>
      <p:graphicFrame>
        <p:nvGraphicFramePr>
          <p:cNvPr id="8" name="טבלה 7">
            <a:extLst>
              <a:ext uri="{FF2B5EF4-FFF2-40B4-BE49-F238E27FC236}">
                <a16:creationId xmlns:a16="http://schemas.microsoft.com/office/drawing/2014/main" id="{21404052-1FE4-C7B3-7115-DAD8086B8E59}"/>
              </a:ext>
            </a:extLst>
          </p:cNvPr>
          <p:cNvGraphicFramePr>
            <a:graphicFrameLocks noGrp="1"/>
          </p:cNvGraphicFramePr>
          <p:nvPr>
            <p:extLst>
              <p:ext uri="{D42A27DB-BD31-4B8C-83A1-F6EECF244321}">
                <p14:modId xmlns:p14="http://schemas.microsoft.com/office/powerpoint/2010/main" val="2302376549"/>
              </p:ext>
            </p:extLst>
          </p:nvPr>
        </p:nvGraphicFramePr>
        <p:xfrm>
          <a:off x="660859" y="1409897"/>
          <a:ext cx="11531141" cy="5515585"/>
        </p:xfrm>
        <a:graphic>
          <a:graphicData uri="http://schemas.openxmlformats.org/drawingml/2006/table">
            <a:tbl>
              <a:tblPr rtl="1" firstRow="1" firstCol="1" lastRow="1" lastCol="1" bandRow="1" bandCol="1"/>
              <a:tblGrid>
                <a:gridCol w="1038543">
                  <a:extLst>
                    <a:ext uri="{9D8B030D-6E8A-4147-A177-3AD203B41FA5}">
                      <a16:colId xmlns:a16="http://schemas.microsoft.com/office/drawing/2014/main" val="3666255756"/>
                    </a:ext>
                  </a:extLst>
                </a:gridCol>
                <a:gridCol w="10492598">
                  <a:extLst>
                    <a:ext uri="{9D8B030D-6E8A-4147-A177-3AD203B41FA5}">
                      <a16:colId xmlns:a16="http://schemas.microsoft.com/office/drawing/2014/main" val="1494505337"/>
                    </a:ext>
                  </a:extLst>
                </a:gridCol>
              </a:tblGrid>
              <a:tr h="938751">
                <a:tc>
                  <a:txBody>
                    <a:bodyPr/>
                    <a:lstStyle/>
                    <a:p>
                      <a:pPr algn="ctr" rtl="1">
                        <a:lnSpc>
                          <a:spcPct val="115000"/>
                        </a:lnSpc>
                        <a:spcAft>
                          <a:spcPts val="1000"/>
                        </a:spcAft>
                        <a:buNone/>
                      </a:pPr>
                      <a:endParaRPr lang="he-IL" sz="1600" dirty="0">
                        <a:solidFill>
                          <a:schemeClr val="accent1">
                            <a:lumMod val="75000"/>
                          </a:schemeClr>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21590" algn="r" defTabSz="914400" rtl="1" eaLnBrk="1" latinLnBrk="0" hangingPunct="1">
                        <a:lnSpc>
                          <a:spcPct val="115000"/>
                        </a:lnSpc>
                        <a:spcAft>
                          <a:spcPts val="1000"/>
                        </a:spcAft>
                        <a:buNone/>
                        <a:tabLst>
                          <a:tab pos="342900" algn="l"/>
                        </a:tabLst>
                      </a:pPr>
                      <a:r>
                        <a:rPr lang="he-IL" sz="1600" b="1" u="sng" kern="1200" dirty="0">
                          <a:solidFill>
                            <a:schemeClr val="accent1">
                              <a:lumMod val="75000"/>
                            </a:schemeClr>
                          </a:solidFill>
                          <a:effectLst/>
                          <a:latin typeface="Calibri" panose="020F0502020204030204" pitchFamily="34" charset="0"/>
                          <a:ea typeface="Calibri" panose="020F0502020204030204" pitchFamily="34" charset="0"/>
                          <a:cs typeface="+mn-cs"/>
                        </a:rPr>
                        <a:t>דגשי תכנון מול ביצוע:</a:t>
                      </a:r>
                    </a:p>
                    <a:p>
                      <a:pPr marL="285750" marR="21590" lvl="0" indent="-285750" algn="r" defTabSz="914400" rtl="1" eaLnBrk="1" fontAlgn="auto" latinLnBrk="0" hangingPunct="1">
                        <a:lnSpc>
                          <a:spcPct val="115000"/>
                        </a:lnSpc>
                        <a:spcBef>
                          <a:spcPts val="0"/>
                        </a:spcBef>
                        <a:spcAft>
                          <a:spcPts val="1000"/>
                        </a:spcAft>
                        <a:buClrTx/>
                        <a:buSzTx/>
                        <a:buFont typeface="Arial" panose="020B0604020202020204" pitchFamily="34" charset="0"/>
                        <a:buChar char="•"/>
                        <a:tabLst>
                          <a:tab pos="342900" algn="l"/>
                        </a:tabLst>
                        <a:defRPr/>
                      </a:pPr>
                      <a:endPar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endParaRPr>
                    </a:p>
                    <a:p>
                      <a:pPr marL="0" marR="21590" lvl="0" indent="0" algn="r" defTabSz="914400" rtl="1" eaLnBrk="1" fontAlgn="auto" latinLnBrk="0" hangingPunct="1">
                        <a:lnSpc>
                          <a:spcPct val="115000"/>
                        </a:lnSpc>
                        <a:spcBef>
                          <a:spcPts val="0"/>
                        </a:spcBef>
                        <a:spcAft>
                          <a:spcPts val="1000"/>
                        </a:spcAft>
                        <a:buClrTx/>
                        <a:buSzTx/>
                        <a:buFont typeface="Arial" panose="020B0604020202020204" pitchFamily="34" charset="0"/>
                        <a:buNone/>
                        <a:tabLst>
                          <a:tab pos="342900" algn="l"/>
                        </a:tabLst>
                        <a:defRPr/>
                      </a:pP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חיפוי הבניין בשילוב של </a:t>
                      </a:r>
                      <a:r>
                        <a:rPr lang="he-IL" sz="1600" kern="1200" dirty="0" err="1">
                          <a:solidFill>
                            <a:schemeClr val="accent1">
                              <a:lumMod val="75000"/>
                            </a:schemeClr>
                          </a:solidFill>
                          <a:effectLst/>
                          <a:latin typeface="Calibri" panose="020F0502020204030204" pitchFamily="34" charset="0"/>
                          <a:ea typeface="Calibri" panose="020F0502020204030204" pitchFamily="34" charset="0"/>
                          <a:cs typeface="+mn-cs"/>
                        </a:rPr>
                        <a:t>שליכט</a:t>
                      </a: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 חיצוני בגווים שונים לבחירת האדריכל ואבן. העבודה כוללת את כל הקונס' הנדרשת לביצוע העבודות בכפוף לתקן ישראלי  לרבות </a:t>
                      </a:r>
                      <a:r>
                        <a:rPr lang="he-IL" sz="1600" kern="1200" dirty="0" err="1">
                          <a:solidFill>
                            <a:schemeClr val="accent1">
                              <a:lumMod val="75000"/>
                            </a:schemeClr>
                          </a:solidFill>
                          <a:effectLst/>
                          <a:latin typeface="Calibri" panose="020F0502020204030204" pitchFamily="34" charset="0"/>
                          <a:ea typeface="Calibri" panose="020F0502020204030204" pitchFamily="34" charset="0"/>
                          <a:cs typeface="+mn-cs"/>
                        </a:rPr>
                        <a:t>שופ</a:t>
                      </a: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 </a:t>
                      </a:r>
                      <a:r>
                        <a:rPr lang="he-IL" sz="1600" kern="1200" dirty="0" err="1">
                          <a:solidFill>
                            <a:schemeClr val="accent1">
                              <a:lumMod val="75000"/>
                            </a:schemeClr>
                          </a:solidFill>
                          <a:effectLst/>
                          <a:latin typeface="Calibri" panose="020F0502020204030204" pitchFamily="34" charset="0"/>
                          <a:ea typeface="Calibri" panose="020F0502020204030204" pitchFamily="34" charset="0"/>
                          <a:cs typeface="+mn-cs"/>
                        </a:rPr>
                        <a:t>דרווינג</a:t>
                      </a: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 שיגיש הקבלן לאישור האדריכל ולרבות כל עבודות האיטום/טיח שנדרשות לבצע על תשתית הקירות בטרם התקנת החיפוי עצמו – </a:t>
                      </a:r>
                      <a:r>
                        <a:rPr lang="he-IL" sz="1600" kern="1200" dirty="0" err="1">
                          <a:solidFill>
                            <a:schemeClr val="accent1">
                              <a:lumMod val="75000"/>
                            </a:schemeClr>
                          </a:solidFill>
                          <a:effectLst/>
                          <a:latin typeface="Calibri" panose="020F0502020204030204" pitchFamily="34" charset="0"/>
                          <a:ea typeface="Calibri" panose="020F0502020204030204" pitchFamily="34" charset="0"/>
                          <a:cs typeface="+mn-cs"/>
                        </a:rPr>
                        <a:t>הכל</a:t>
                      </a: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 כלול </a:t>
                      </a:r>
                      <a:r>
                        <a:rPr lang="he-IL" sz="1600" kern="1200" dirty="0" err="1">
                          <a:solidFill>
                            <a:schemeClr val="accent1">
                              <a:lumMod val="75000"/>
                            </a:schemeClr>
                          </a:solidFill>
                          <a:effectLst/>
                          <a:latin typeface="Calibri" panose="020F0502020204030204" pitchFamily="34" charset="0"/>
                          <a:ea typeface="Calibri" panose="020F0502020204030204" pitchFamily="34" charset="0"/>
                          <a:cs typeface="+mn-cs"/>
                        </a:rPr>
                        <a:t>בפאושל</a:t>
                      </a: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a:t>
                      </a:r>
                      <a:endParaRPr lang="en-IL" sz="1600" kern="1200" dirty="0">
                        <a:solidFill>
                          <a:schemeClr val="accent1">
                            <a:lumMod val="75000"/>
                          </a:schemeClr>
                        </a:solidFill>
                        <a:effectLst/>
                        <a:latin typeface="Calibri" panose="020F0502020204030204" pitchFamily="34" charset="0"/>
                        <a:ea typeface="Calibri" panose="020F0502020204030204" pitchFamily="34" charset="0"/>
                        <a:cs typeface="+mn-cs"/>
                      </a:endParaRPr>
                    </a:p>
                    <a:p>
                      <a:pPr marL="285750" marR="21590" lvl="0" indent="-285750" algn="r" defTabSz="914400" rtl="1" eaLnBrk="1" fontAlgn="auto" latinLnBrk="0" hangingPunct="1">
                        <a:lnSpc>
                          <a:spcPct val="115000"/>
                        </a:lnSpc>
                        <a:spcBef>
                          <a:spcPts val="0"/>
                        </a:spcBef>
                        <a:spcAft>
                          <a:spcPts val="1000"/>
                        </a:spcAft>
                        <a:buClrTx/>
                        <a:buSzTx/>
                        <a:buFont typeface="Arial" panose="020B0604020202020204" pitchFamily="34" charset="0"/>
                        <a:buChar char="•"/>
                        <a:tabLst>
                          <a:tab pos="342900" algn="l"/>
                        </a:tabLst>
                        <a:defRPr/>
                      </a:pP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כל חומר השייך לעבודות הגמר בטרם הזמנתו יועבר למזמין לחתימה וקבלת אישור להזמנה. אין להזמין חומר גמר טרם קבלת אישור המזמין גם אם הוזמן חומר שנכתב בכ"כ ו/או בחוברת המפרט של האדריכל גוונים יאושרו ע"י המזמין.</a:t>
                      </a:r>
                    </a:p>
                    <a:p>
                      <a:pPr marL="285750" marR="21590" lvl="0" indent="-285750" algn="r" defTabSz="914400" rtl="1" eaLnBrk="1" fontAlgn="auto" latinLnBrk="0" hangingPunct="1">
                        <a:lnSpc>
                          <a:spcPct val="115000"/>
                        </a:lnSpc>
                        <a:spcBef>
                          <a:spcPts val="0"/>
                        </a:spcBef>
                        <a:spcAft>
                          <a:spcPts val="1000"/>
                        </a:spcAft>
                        <a:buClrTx/>
                        <a:buSzTx/>
                        <a:buFont typeface="Arial" panose="020B0604020202020204" pitchFamily="34" charset="0"/>
                        <a:buChar char="•"/>
                        <a:tabLst>
                          <a:tab pos="342900" algn="l"/>
                        </a:tabLst>
                        <a:defRPr/>
                      </a:pP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תכולת העבודה </a:t>
                      </a:r>
                      <a:r>
                        <a:rPr lang="he-IL" sz="1600" kern="1200" dirty="0" err="1">
                          <a:solidFill>
                            <a:schemeClr val="accent1">
                              <a:lumMod val="75000"/>
                            </a:schemeClr>
                          </a:solidFill>
                          <a:effectLst/>
                          <a:latin typeface="Calibri" panose="020F0502020204030204" pitchFamily="34" charset="0"/>
                          <a:ea typeface="Calibri" panose="020F0502020204030204" pitchFamily="34" charset="0"/>
                          <a:cs typeface="+mn-cs"/>
                        </a:rPr>
                        <a:t>הפאושלית</a:t>
                      </a: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 כוללת את שטחי המרפסות בקומה א לרבות האיטום + המילוי +מתקני המשחק + דשא סינטטי "</a:t>
                      </a:r>
                      <a:r>
                        <a:rPr lang="he-IL" sz="1600" kern="1200" dirty="0" err="1">
                          <a:solidFill>
                            <a:schemeClr val="accent1">
                              <a:lumMod val="75000"/>
                            </a:schemeClr>
                          </a:solidFill>
                          <a:effectLst/>
                          <a:latin typeface="Calibri" panose="020F0502020204030204" pitchFamily="34" charset="0"/>
                          <a:ea typeface="Calibri" panose="020F0502020204030204" pitchFamily="34" charset="0"/>
                          <a:cs typeface="+mn-cs"/>
                        </a:rPr>
                        <a:t>סמארט</a:t>
                      </a: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 </a:t>
                      </a:r>
                      <a:r>
                        <a:rPr lang="he-IL" sz="1600" kern="1200" dirty="0" err="1">
                          <a:solidFill>
                            <a:schemeClr val="accent1">
                              <a:lumMod val="75000"/>
                            </a:schemeClr>
                          </a:solidFill>
                          <a:effectLst/>
                          <a:latin typeface="Calibri" panose="020F0502020204030204" pitchFamily="34" charset="0"/>
                          <a:ea typeface="Calibri" panose="020F0502020204030204" pitchFamily="34" charset="0"/>
                          <a:cs typeface="+mn-cs"/>
                        </a:rPr>
                        <a:t>פליי</a:t>
                      </a:r>
                      <a:r>
                        <a:rPr lang="he-IL" sz="1600" kern="1200" dirty="0">
                          <a:solidFill>
                            <a:schemeClr val="accent1">
                              <a:lumMod val="75000"/>
                            </a:schemeClr>
                          </a:solidFill>
                          <a:effectLst/>
                          <a:latin typeface="Calibri" panose="020F0502020204030204" pitchFamily="34" charset="0"/>
                          <a:ea typeface="Calibri" panose="020F0502020204030204" pitchFamily="34" charset="0"/>
                          <a:cs typeface="+mn-cs"/>
                        </a:rPr>
                        <a:t>" + הצללות + גדרות על מעקות.</a:t>
                      </a:r>
                    </a:p>
                    <a:p>
                      <a:pPr marL="285750" marR="21590" lvl="0" indent="-285750" algn="r" defTabSz="914400" rtl="1" eaLnBrk="1" fontAlgn="auto" latinLnBrk="0" hangingPunct="1">
                        <a:lnSpc>
                          <a:spcPct val="115000"/>
                        </a:lnSpc>
                        <a:spcBef>
                          <a:spcPts val="0"/>
                        </a:spcBef>
                        <a:spcAft>
                          <a:spcPts val="1000"/>
                        </a:spcAft>
                        <a:buClrTx/>
                        <a:buSzTx/>
                        <a:buFont typeface="Arial" panose="020B0604020202020204" pitchFamily="34" charset="0"/>
                        <a:buChar char="•"/>
                        <a:tabLst>
                          <a:tab pos="342900" algn="l"/>
                        </a:tabLst>
                        <a:defRPr/>
                      </a:pPr>
                      <a:r>
                        <a:rPr lang="he-IL" sz="1600" dirty="0">
                          <a:solidFill>
                            <a:schemeClr val="accent5">
                              <a:lumMod val="50000"/>
                            </a:schemeClr>
                          </a:solidFill>
                          <a:effectLst/>
                          <a:latin typeface="Calibri" panose="020F0502020204030204" pitchFamily="34" charset="0"/>
                          <a:ea typeface="Calibri" panose="020F0502020204030204" pitchFamily="34" charset="0"/>
                          <a:cs typeface="+mn-cs"/>
                        </a:rPr>
                        <a:t>הצעת הקבלן תכלול את כל מערך הבדיקות והמדידות הנדרש לצורך קבלת טופס 4 ואישורי אכלוס מגורמי </a:t>
                      </a:r>
                      <a:r>
                        <a:rPr lang="he-IL" sz="1600" dirty="0" err="1">
                          <a:solidFill>
                            <a:schemeClr val="accent5">
                              <a:lumMod val="50000"/>
                            </a:schemeClr>
                          </a:solidFill>
                          <a:effectLst/>
                          <a:latin typeface="Calibri" panose="020F0502020204030204" pitchFamily="34" charset="0"/>
                          <a:ea typeface="Calibri" panose="020F0502020204030204" pitchFamily="34" charset="0"/>
                          <a:cs typeface="+mn-cs"/>
                        </a:rPr>
                        <a:t>חוץ,מחלקות</a:t>
                      </a:r>
                      <a:r>
                        <a:rPr lang="he-IL" sz="1600" dirty="0">
                          <a:solidFill>
                            <a:schemeClr val="accent5">
                              <a:lumMod val="50000"/>
                            </a:schemeClr>
                          </a:solidFill>
                          <a:effectLst/>
                          <a:latin typeface="Calibri" panose="020F0502020204030204" pitchFamily="34" charset="0"/>
                          <a:ea typeface="Calibri" panose="020F0502020204030204" pitchFamily="34" charset="0"/>
                          <a:cs typeface="+mn-cs"/>
                        </a:rPr>
                        <a:t> עירייה ודרישות מפקח (כלול </a:t>
                      </a:r>
                      <a:r>
                        <a:rPr lang="he-IL" sz="1600" dirty="0" err="1">
                          <a:solidFill>
                            <a:schemeClr val="accent5">
                              <a:lumMod val="50000"/>
                            </a:schemeClr>
                          </a:solidFill>
                          <a:effectLst/>
                          <a:latin typeface="Calibri" panose="020F0502020204030204" pitchFamily="34" charset="0"/>
                          <a:ea typeface="Calibri" panose="020F0502020204030204" pitchFamily="34" charset="0"/>
                          <a:cs typeface="+mn-cs"/>
                        </a:rPr>
                        <a:t>בפאושל</a:t>
                      </a:r>
                      <a:r>
                        <a:rPr lang="he-IL" sz="1600" dirty="0">
                          <a:solidFill>
                            <a:schemeClr val="accent5">
                              <a:lumMod val="50000"/>
                            </a:schemeClr>
                          </a:solidFill>
                          <a:effectLst/>
                          <a:latin typeface="Calibri" panose="020F0502020204030204" pitchFamily="34" charset="0"/>
                          <a:ea typeface="Calibri" panose="020F0502020204030204" pitchFamily="34" charset="0"/>
                          <a:cs typeface="+mn-cs"/>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31541945"/>
                  </a:ext>
                </a:extLst>
              </a:tr>
              <a:tr h="684318">
                <a:tc>
                  <a:txBody>
                    <a:bodyPr/>
                    <a:lstStyle/>
                    <a:p>
                      <a:pPr algn="ctr" rtl="1">
                        <a:lnSpc>
                          <a:spcPct val="115000"/>
                        </a:lnSpc>
                        <a:spcAft>
                          <a:spcPts val="1000"/>
                        </a:spcAft>
                        <a:buNone/>
                      </a:pPr>
                      <a:endParaRPr lang="he-IL" sz="1600">
                        <a:solidFill>
                          <a:schemeClr val="accent1">
                            <a:lumMod val="75000"/>
                          </a:schemeClr>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21590" lvl="0" indent="0" algn="r" defTabSz="914400" rtl="1" eaLnBrk="1" fontAlgn="auto" latinLnBrk="0" hangingPunct="1">
                        <a:lnSpc>
                          <a:spcPct val="115000"/>
                        </a:lnSpc>
                        <a:spcBef>
                          <a:spcPts val="0"/>
                        </a:spcBef>
                        <a:spcAft>
                          <a:spcPts val="1000"/>
                        </a:spcAft>
                        <a:buClrTx/>
                        <a:buSzTx/>
                        <a:buFontTx/>
                        <a:buNone/>
                        <a:tabLst>
                          <a:tab pos="342900" algn="l"/>
                        </a:tabLst>
                        <a:defRPr/>
                      </a:pPr>
                      <a:r>
                        <a:rPr lang="he-IL" sz="1600" b="1" u="sng" kern="1200" dirty="0">
                          <a:solidFill>
                            <a:schemeClr val="accent1">
                              <a:lumMod val="75000"/>
                            </a:schemeClr>
                          </a:solidFill>
                          <a:effectLst/>
                          <a:latin typeface="Calibri" panose="020F0502020204030204" pitchFamily="34" charset="0"/>
                          <a:ea typeface="Calibri" panose="020F0502020204030204" pitchFamily="34" charset="0"/>
                          <a:cs typeface="+mn-cs"/>
                        </a:rPr>
                        <a:t>שלט אתר :</a:t>
                      </a:r>
                      <a:br>
                        <a:rPr lang="en-US" sz="1600" b="1" u="sng" kern="1200" dirty="0">
                          <a:solidFill>
                            <a:schemeClr val="accent1">
                              <a:lumMod val="75000"/>
                            </a:schemeClr>
                          </a:solidFill>
                          <a:effectLst/>
                          <a:latin typeface="Calibri" panose="020F0502020204030204" pitchFamily="34" charset="0"/>
                          <a:ea typeface="Calibri" panose="020F0502020204030204" pitchFamily="34" charset="0"/>
                          <a:cs typeface="+mn-cs"/>
                        </a:rPr>
                      </a:br>
                      <a:r>
                        <a:rPr lang="he-IL" sz="1600" b="0" u="none" kern="1200" dirty="0">
                          <a:solidFill>
                            <a:schemeClr val="accent1">
                              <a:lumMod val="75000"/>
                            </a:schemeClr>
                          </a:solidFill>
                          <a:effectLst/>
                          <a:latin typeface="Calibri" panose="020F0502020204030204" pitchFamily="34" charset="0"/>
                          <a:ea typeface="Calibri" panose="020F0502020204030204" pitchFamily="34" charset="0"/>
                          <a:cs typeface="+mn-cs"/>
                        </a:rPr>
                        <a:t>הקבלן יספק על חשבונו שלט אתר לפי מידות 4*3 לרבות התקנה וזאת לאחר אישור סופי מהמזמין והמפקח לפני ייצור.</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36752780"/>
                  </a:ext>
                </a:extLst>
              </a:tr>
              <a:tr h="1135567">
                <a:tc>
                  <a:txBody>
                    <a:bodyPr/>
                    <a:lstStyle/>
                    <a:p>
                      <a:pPr algn="ctr" rtl="1">
                        <a:lnSpc>
                          <a:spcPct val="115000"/>
                        </a:lnSpc>
                        <a:spcAft>
                          <a:spcPts val="1000"/>
                        </a:spcAft>
                        <a:buNone/>
                      </a:pPr>
                      <a:endParaRPr lang="he-IL" sz="1600" dirty="0">
                        <a:solidFill>
                          <a:schemeClr val="accent1">
                            <a:lumMod val="75000"/>
                          </a:schemeClr>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21590" indent="0" algn="r" rtl="1">
                        <a:lnSpc>
                          <a:spcPct val="115000"/>
                        </a:lnSpc>
                        <a:spcAft>
                          <a:spcPts val="1000"/>
                        </a:spcAft>
                        <a:buFontTx/>
                        <a:buNone/>
                        <a:tabLst>
                          <a:tab pos="342900" algn="l"/>
                        </a:tabLst>
                      </a:pPr>
                      <a:r>
                        <a:rPr lang="he-IL" sz="1600" kern="1200" dirty="0">
                          <a:solidFill>
                            <a:schemeClr val="accent5">
                              <a:lumMod val="50000"/>
                            </a:schemeClr>
                          </a:solidFill>
                          <a:effectLst/>
                          <a:latin typeface="Calibri" panose="020F0502020204030204" pitchFamily="34" charset="0"/>
                          <a:ea typeface="Calibri" panose="020F0502020204030204" pitchFamily="34" charset="0"/>
                          <a:cs typeface="+mn-cs"/>
                        </a:rPr>
                        <a:t>מובהר כי כל נושא ביצוע עבודות האיטום בפרויקט הינן באחריות הקבלן ועל חשבונו ויהיו כלולות </a:t>
                      </a:r>
                      <a:r>
                        <a:rPr lang="he-IL" sz="1600" kern="1200" dirty="0" err="1">
                          <a:solidFill>
                            <a:schemeClr val="accent5">
                              <a:lumMod val="50000"/>
                            </a:schemeClr>
                          </a:solidFill>
                          <a:effectLst/>
                          <a:latin typeface="Calibri" panose="020F0502020204030204" pitchFamily="34" charset="0"/>
                          <a:ea typeface="Calibri" panose="020F0502020204030204" pitchFamily="34" charset="0"/>
                          <a:cs typeface="+mn-cs"/>
                        </a:rPr>
                        <a:t>בפאושל</a:t>
                      </a:r>
                      <a:r>
                        <a:rPr lang="he-IL" sz="1600" kern="1200" dirty="0">
                          <a:solidFill>
                            <a:schemeClr val="accent5">
                              <a:lumMod val="50000"/>
                            </a:schemeClr>
                          </a:solidFill>
                          <a:effectLst/>
                          <a:latin typeface="Calibri" panose="020F0502020204030204" pitchFamily="34" charset="0"/>
                          <a:ea typeface="Calibri" panose="020F0502020204030204" pitchFamily="34" charset="0"/>
                          <a:cs typeface="+mn-cs"/>
                        </a:rPr>
                        <a:t> (העבודות יהיו עפ"י ת"י ומפרט הכללי.</a:t>
                      </a:r>
                      <a:br>
                        <a:rPr lang="en-US" sz="1600" kern="1200" dirty="0">
                          <a:solidFill>
                            <a:schemeClr val="accent5">
                              <a:lumMod val="50000"/>
                            </a:schemeClr>
                          </a:solidFill>
                          <a:effectLst/>
                          <a:latin typeface="Calibri" panose="020F0502020204030204" pitchFamily="34" charset="0"/>
                          <a:ea typeface="Calibri" panose="020F0502020204030204" pitchFamily="34" charset="0"/>
                          <a:cs typeface="+mn-cs"/>
                        </a:rPr>
                      </a:br>
                      <a:r>
                        <a:rPr lang="he-IL" sz="1600" kern="1200" dirty="0">
                          <a:solidFill>
                            <a:schemeClr val="accent5">
                              <a:lumMod val="50000"/>
                            </a:schemeClr>
                          </a:solidFill>
                          <a:effectLst/>
                          <a:latin typeface="Calibri" panose="020F0502020204030204" pitchFamily="34" charset="0"/>
                          <a:ea typeface="Calibri" panose="020F0502020204030204" pitchFamily="34" charset="0"/>
                          <a:cs typeface="+mn-cs"/>
                        </a:rPr>
                        <a:t>במקרה של סתירה בין תוכניות – בכל נושא, המפרט המשופר ו/או המחמיר לטובת המזמין גובר.</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29797684"/>
                  </a:ext>
                </a:extLst>
              </a:tr>
            </a:tbl>
          </a:graphicData>
        </a:graphic>
      </p:graphicFrame>
      <p:pic>
        <p:nvPicPr>
          <p:cNvPr id="3" name="תמונה 1">
            <a:extLst>
              <a:ext uri="{FF2B5EF4-FFF2-40B4-BE49-F238E27FC236}">
                <a16:creationId xmlns:a16="http://schemas.microsoft.com/office/drawing/2014/main" id="{51B5B6B3-3A07-EC16-5629-1A4DD12263C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631" y="323984"/>
            <a:ext cx="1792830" cy="956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72964450"/>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מסמך" ma:contentTypeID="0x010100CFAA505E25BDDF469A3212AA370B711F" ma:contentTypeVersion="19" ma:contentTypeDescription="צור מסמך חדש." ma:contentTypeScope="" ma:versionID="1790c533572c5612ff50f97be9fc41f8">
  <xsd:schema xmlns:xsd="http://www.w3.org/2001/XMLSchema" xmlns:xs="http://www.w3.org/2001/XMLSchema" xmlns:p="http://schemas.microsoft.com/office/2006/metadata/properties" xmlns:ns2="0305fe34-1a23-42f5-ac68-12ddcd228e2c" xmlns:ns3="45c0a0c6-6be5-4f40-bba0-13c40fd4008d" targetNamespace="http://schemas.microsoft.com/office/2006/metadata/properties" ma:root="true" ma:fieldsID="6a41f85f51f25b43f28fc300a75bb493" ns2:_="" ns3:_="">
    <xsd:import namespace="0305fe34-1a23-42f5-ac68-12ddcd228e2c"/>
    <xsd:import namespace="45c0a0c6-6be5-4f40-bba0-13c40fd4008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_Flow_SignoffStatu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05fe34-1a23-42f5-ac68-12ddcd228e2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תגיות תמונה" ma:readOnly="false" ma:fieldId="{5cf76f15-5ced-4ddc-b409-7134ff3c332f}" ma:taxonomyMulti="true" ma:sspId="1a3b0be0-5040-48aa-83f0-1768eb765b68" ma:termSetId="09814cd3-568e-fe90-9814-8d621ff8fb84" ma:anchorId="fba54fb3-c3e1-fe81-a776-ca4b69148c4d" ma:open="true" ma:isKeyword="false">
      <xsd:complexType>
        <xsd:sequence>
          <xsd:element ref="pc:Terms" minOccurs="0" maxOccurs="1"/>
        </xsd:sequence>
      </xsd:complexType>
    </xsd:element>
    <xsd:element name="_Flow_SignoffStatus" ma:index="24" nillable="true" ma:displayName="מצב הסכמה" ma:internalName="_x05de__x05e6__x05d1__x0020__x05d4__x05e1__x05db__x05de__x05d4_">
      <xsd:simpleType>
        <xsd:restriction base="dms:Text"/>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5c0a0c6-6be5-4f40-bba0-13c40fd4008d" elementFormDefault="qualified">
    <xsd:import namespace="http://schemas.microsoft.com/office/2006/documentManagement/types"/>
    <xsd:import namespace="http://schemas.microsoft.com/office/infopath/2007/PartnerControls"/>
    <xsd:element name="SharedWithUsers" ma:index="16" nillable="true" ma:displayName="משותף עם"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משותף עם פרטים" ma:internalName="SharedWithDetails" ma:readOnly="true">
      <xsd:simpleType>
        <xsd:restriction base="dms:Note">
          <xsd:maxLength value="255"/>
        </xsd:restriction>
      </xsd:simpleType>
    </xsd:element>
    <xsd:element name="TaxCatchAll" ma:index="23" nillable="true" ma:displayName="Taxonomy Catch All Column" ma:hidden="true" ma:list="{8c19224a-1b0c-4aa5-9524-38c1d2a2dad5}" ma:internalName="TaxCatchAll" ma:showField="CatchAllData" ma:web="45c0a0c6-6be5-4f40-bba0-13c40fd4008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סוג תוכן"/>
        <xsd:element ref="dc:title" minOccurs="0" maxOccurs="1" ma:index="4" ma:displayName="כותרת"/>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305fe34-1a23-42f5-ac68-12ddcd228e2c">
      <Terms xmlns="http://schemas.microsoft.com/office/infopath/2007/PartnerControls"/>
    </lcf76f155ced4ddcb4097134ff3c332f>
    <TaxCatchAll xmlns="45c0a0c6-6be5-4f40-bba0-13c40fd4008d" xsi:nil="true"/>
    <_Flow_SignoffStatus xmlns="0305fe34-1a23-42f5-ac68-12ddcd228e2c" xsi:nil="true"/>
  </documentManagement>
</p:properties>
</file>

<file path=customXml/itemProps1.xml><?xml version="1.0" encoding="utf-8"?>
<ds:datastoreItem xmlns:ds="http://schemas.openxmlformats.org/officeDocument/2006/customXml" ds:itemID="{A4A650CA-1AD4-442B-B6A8-32DF623306E3}">
  <ds:schemaRefs>
    <ds:schemaRef ds:uri="http://schemas.microsoft.com/sharepoint/v3/contenttype/forms"/>
  </ds:schemaRefs>
</ds:datastoreItem>
</file>

<file path=customXml/itemProps2.xml><?xml version="1.0" encoding="utf-8"?>
<ds:datastoreItem xmlns:ds="http://schemas.openxmlformats.org/officeDocument/2006/customXml" ds:itemID="{B0FA3334-679E-45D1-AE86-B0E0EA139C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05fe34-1a23-42f5-ac68-12ddcd228e2c"/>
    <ds:schemaRef ds:uri="45c0a0c6-6be5-4f40-bba0-13c40fd4008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1418125-D297-4926-A7AC-B6DF419CC637}">
  <ds:schemaRefs>
    <ds:schemaRef ds:uri="http://schemas.microsoft.com/office/2006/metadata/properties"/>
    <ds:schemaRef ds:uri="http://purl.org/dc/elements/1.1/"/>
    <ds:schemaRef ds:uri="http://schemas.openxmlformats.org/package/2006/metadata/core-properties"/>
    <ds:schemaRef ds:uri="45c0a0c6-6be5-4f40-bba0-13c40fd4008d"/>
    <ds:schemaRef ds:uri="http://purl.org/dc/terms/"/>
    <ds:schemaRef ds:uri="http://schemas.microsoft.com/office/infopath/2007/PartnerControls"/>
    <ds:schemaRef ds:uri="http://schemas.microsoft.com/office/2006/documentManagement/types"/>
    <ds:schemaRef ds:uri="0305fe34-1a23-42f5-ac68-12ddcd228e2c"/>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1762</TotalTime>
  <Words>1307</Words>
  <Application>Microsoft Office PowerPoint</Application>
  <PresentationFormat>מסך רחב</PresentationFormat>
  <Paragraphs>50</Paragraphs>
  <Slides>10</Slides>
  <Notes>0</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10</vt:i4>
      </vt:variant>
    </vt:vector>
  </HeadingPairs>
  <TitlesOfParts>
    <vt:vector size="16" baseType="lpstr">
      <vt:lpstr>Arial</vt:lpstr>
      <vt:lpstr>Arial Unicode MS</vt:lpstr>
      <vt:lpstr>Assistant</vt:lpstr>
      <vt:lpstr>Calibri</vt:lpstr>
      <vt:lpstr>Calibri Light</vt:lpstr>
      <vt:lpstr>ערכת נושא Office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NOFAR - PSN</dc:creator>
  <cp:lastModifiedBy>יאנה בורוחוב</cp:lastModifiedBy>
  <cp:revision>24</cp:revision>
  <cp:lastPrinted>2025-05-13T11:03:37Z</cp:lastPrinted>
  <dcterms:created xsi:type="dcterms:W3CDTF">2022-07-24T06:23:41Z</dcterms:created>
  <dcterms:modified xsi:type="dcterms:W3CDTF">2026-05-24T06:38:31Z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0x010100CFAA505E25BDDF469A3212AA370B711F</vt:lpwstr>
  </property>
  <property fmtid="{D5CDD505-2E9C-101B-9397-08002B2CF9AE}" pid="3" name="MediaServiceImageTags">
    <vt:lpwstr/>
  </property>
</Properties>
</file>